
<file path=[Content_Types].xml><?xml version="1.0" encoding="utf-8"?>
<Types xmlns="http://schemas.openxmlformats.org/package/2006/content-types">
  <Override PartName="/ppt/slides/slide14.xml" ContentType="application/vnd.openxmlformats-officedocument.presentationml.slide+xml"/>
  <Override PartName="/ppt/slideLayouts/slideLayout8.xml" ContentType="application/vnd.openxmlformats-officedocument.presentationml.slideLayout+xml"/>
  <Override PartName="/ppt/slides/slide52.xml" ContentType="application/vnd.openxmlformats-officedocument.presentationml.slide+xml"/>
  <Override PartName="/ppt/slides/slide49.xml" ContentType="application/vnd.openxmlformats-officedocument.presentationml.slide+xml"/>
  <Override PartName="/ppt/slides/slide68.xml" ContentType="application/vnd.openxmlformats-officedocument.presentationml.slide+xml"/>
  <Override PartName="/ppt/slides/slide33.xml" ContentType="application/vnd.openxmlformats-officedocument.presentationml.slide+xml"/>
  <Override PartName="/ppt/embeddings/oleObject10.bin" ContentType="application/vnd.openxmlformats-officedocument.oleObject"/>
  <Default Extension="bin" ContentType="application/vnd.openxmlformats-officedocument.presentationml.printerSettings"/>
  <Override PartName="/customXml/itemProps1.xml" ContentType="application/vnd.openxmlformats-officedocument.customXmlProperties+xml"/>
  <Override PartName="/ppt/embeddings/oleObject5.bin" ContentType="application/vnd.openxmlformats-officedocument.oleObject"/>
  <Override PartName="/ppt/embeddings/oleObject28.bin" ContentType="application/vnd.openxmlformats-officedocument.oleObject"/>
  <Default Extension="wmf" ContentType="image/x-wmf"/>
  <Override PartName="/ppt/notesSlides/notesSlide2.xml" ContentType="application/vnd.openxmlformats-officedocument.presentationml.notesSlide+xml"/>
  <Override PartName="/ppt/slides/slide18.xml" ContentType="application/vnd.openxmlformats-officedocument.presentationml.slide+xml"/>
  <Override PartName="/ppt/slides/slide37.xml" ContentType="application/vnd.openxmlformats-officedocument.presentationml.slide+xml"/>
  <Override PartName="/ppt/slides/slide56.xml" ContentType="application/vnd.openxmlformats-officedocument.presentationml.slide+xml"/>
  <Override PartName="/ppt/slides/slide3.xml" ContentType="application/vnd.openxmlformats-officedocument.presentationml.slide+xml"/>
  <Override PartName="/ppt/slideLayouts/slideLayout1.xml" ContentType="application/vnd.openxmlformats-officedocument.presentationml.slideLayout+xml"/>
  <Override PartName="/ppt/slides/slide23.xml" ContentType="application/vnd.openxmlformats-officedocument.presentationml.slide+xml"/>
  <Override PartName="/ppt/slides/slide42.xml" ContentType="application/vnd.openxmlformats-officedocument.presentationml.slide+xml"/>
  <Override PartName="/ppt/slides/slide61.xml" ContentType="application/vnd.openxmlformats-officedocument.presentationml.slide+xml"/>
  <Override PartName="/ppt/embeddings/oleObject9.bin" ContentType="application/vnd.openxmlformats-officedocument.oleObject"/>
  <Override PartName="/ppt/theme/theme1.xml" ContentType="application/vnd.openxmlformats-officedocument.theme+xml"/>
  <Override PartName="/ppt/embeddings/oleObject16.bin" ContentType="application/vnd.openxmlformats-officedocument.oleObject"/>
  <Override PartName="/ppt/slideLayouts/slideLayout10.xml" ContentType="application/vnd.openxmlformats-officedocument.presentationml.slideLayout+xml"/>
  <Override PartName="/ppt/embeddings/oleObject21.bin" ContentType="application/vnd.openxmlformats-officedocument.oleObject"/>
  <Override PartName="/ppt/slides/slide7.xml" ContentType="application/vnd.openxmlformats-officedocument.presentationml.slide+xml"/>
  <Override PartName="/ppt/slideLayouts/slideLayout5.xml" ContentType="application/vnd.openxmlformats-officedocument.presentationml.slideLayout+xml"/>
  <Override PartName="/ppt/slides/slide30.xml" ContentType="application/vnd.openxmlformats-officedocument.presentationml.slide+xml"/>
  <Override PartName="/ppt/slides/slide27.xml" ContentType="application/vnd.openxmlformats-officedocument.presentationml.slide+xml"/>
  <Override PartName="/ppt/slides/slide11.xml" ContentType="application/vnd.openxmlformats-officedocument.presentationml.slide+xml"/>
  <Override PartName="/ppt/slides/slide65.xml" ContentType="application/vnd.openxmlformats-officedocument.presentationml.slide+xml"/>
  <Override PartName="/ppt/slides/slide46.xml" ContentType="application/vnd.openxmlformats-officedocument.presentationml.slide+xml"/>
  <Override PartName="/ppt/embeddings/oleObject2.bin" ContentType="application/vnd.openxmlformats-officedocument.oleObject"/>
  <Override PartName="/ppt/slides/slide70.xml" ContentType="application/vnd.openxmlformats-officedocument.presentationml.slide+xml"/>
  <Override PartName="/ppt/embeddings/oleObject25.bin" ContentType="application/vnd.openxmlformats-officedocument.oleObject"/>
  <Override PartName="/ppt/slideLayouts/slideLayout9.xml" ContentType="application/vnd.openxmlformats-officedocument.presentationml.slideLayout+xml"/>
  <Override PartName="/ppt/slides/slide34.xml" ContentType="application/vnd.openxmlformats-officedocument.presentationml.slide+xml"/>
  <Override PartName="/ppt/slides/slide53.xml" ContentType="application/vnd.openxmlformats-officedocument.presentationml.slide+xml"/>
  <Override PartName="/ppt/embeddings/oleObject11.bin" ContentType="application/vnd.openxmlformats-officedocument.oleObject"/>
  <Override PartName="/ppt/slides/slide69.xml" ContentType="application/vnd.openxmlformats-officedocument.presentationml.slide+xml"/>
  <Override PartName="/ppt/slides/slide15.xml" ContentType="application/vnd.openxmlformats-officedocument.presentationml.slide+xml"/>
  <Override PartName="/ppt/slides/slide72.xml" ContentType="application/vnd.openxmlformats-officedocument.presentationml.slide+xml"/>
  <Override PartName="/ppt/slides/slide20.xml" ContentType="application/vnd.openxmlformats-officedocument.presentationml.slide+xml"/>
  <Override PartName="/ppt/embeddings/oleObject6.bin" ContentType="application/vnd.openxmlformats-officedocument.oleObject"/>
  <Override PartName="/ppt/embeddings/oleObject30.bin" ContentType="application/vnd.openxmlformats-officedocument.oleObject"/>
  <Override PartName="/ppt/presProps.xml" ContentType="application/vnd.openxmlformats-officedocument.presentationml.presProps+xml"/>
  <Override PartName="/ppt/embeddings/oleObject13.bin" ContentType="application/vnd.openxmlformats-officedocument.oleObject"/>
  <Override PartName="/ppt/embeddings/oleObject29.bin" ContentType="application/vnd.openxmlformats-officedocument.oleObject"/>
  <Override PartName="/ppt/slides/slide19.xml" ContentType="application/vnd.openxmlformats-officedocument.presentationml.slide+xml"/>
  <Override PartName="/ppt/slides/slide38.xml" ContentType="application/vnd.openxmlformats-officedocument.presentationml.slide+xml"/>
  <Override PartName="/ppt/slides/slide57.xml" ContentType="application/vnd.openxmlformats-officedocument.presentationml.slide+xml"/>
  <Override PartName="/ppt/slides/slide4.xml" ContentType="application/vnd.openxmlformats-officedocument.presentationml.slide+xml"/>
  <Override PartName="/ppt/slideLayouts/slideLayout2.xml" ContentType="application/vnd.openxmlformats-officedocument.presentationml.slideLayout+xml"/>
  <Override PartName="/ppt/slides/slide24.xml" ContentType="application/vnd.openxmlformats-officedocument.presentationml.slide+xml"/>
  <Override PartName="/ppt/slides/slide43.xml" ContentType="application/vnd.openxmlformats-officedocument.presentationml.slide+xml"/>
  <Override PartName="/ppt/slides/slide62.xml" ContentType="application/vnd.openxmlformats-officedocument.presentationml.slide+xml"/>
  <Override PartName="/ppt/theme/theme2.xml" ContentType="application/vnd.openxmlformats-officedocument.theme+xml"/>
  <Override PartName="/ppt/handoutMasters/handoutMaster1.xml" ContentType="application/vnd.openxmlformats-officedocument.presentationml.handoutMaster+xml"/>
  <Override PartName="/ppt/embeddings/oleObject17.bin" ContentType="application/vnd.openxmlformats-officedocument.oleObject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ppt/embeddings/oleObject22.bin" ContentType="application/vnd.openxmlformats-officedocument.oleObject"/>
  <Default Extension="jpeg" ContentType="image/jpeg"/>
  <Default Extension="vml" ContentType="application/vnd.openxmlformats-officedocument.vmlDrawing"/>
  <Override PartName="/ppt/slides/slide8.xml" ContentType="application/vnd.openxmlformats-officedocument.presentationml.slide+xml"/>
  <Override PartName="/ppt/slides/slide12.xml" ContentType="application/vnd.openxmlformats-officedocument.presentationml.slide+xml"/>
  <Override PartName="/ppt/slides/slide31.xml" ContentType="application/vnd.openxmlformats-officedocument.presentationml.slide+xml"/>
  <Override PartName="/ppt/slides/slide28.xml" ContentType="application/vnd.openxmlformats-officedocument.presentationml.slide+xml"/>
  <Override PartName="/ppt/slides/slide50.xml" ContentType="application/vnd.openxmlformats-officedocument.presentationml.slide+xml"/>
  <Override PartName="/ppt/slides/slide66.xml" ContentType="application/vnd.openxmlformats-officedocument.presentationml.slide+xml"/>
  <Override PartName="/ppt/slides/slide47.xml" ContentType="application/vnd.openxmlformats-officedocument.presentationml.slide+xml"/>
  <Override PartName="/ppt/slideLayouts/slideLayout6.xml" ContentType="application/vnd.openxmlformats-officedocument.presentationml.slideLayout+xml"/>
  <Override PartName="/ppt/embeddings/oleObject3.bin" ContentType="application/vnd.openxmlformats-officedocument.oleObject"/>
  <Override PartName="/ppt/slides/slide71.xml" ContentType="application/vnd.openxmlformats-officedocument.presentationml.slide+xml"/>
  <Default Extension="emf" ContentType="image/x-emf"/>
  <Override PartName="/ppt/embeddings/oleObject26.bin" ContentType="application/vnd.openxmlformats-officedocument.oleObject"/>
  <Default Extension="rels" ContentType="application/vnd.openxmlformats-package.relationships+xml"/>
  <Override PartName="/ppt/slides/slide16.xml" ContentType="application/vnd.openxmlformats-officedocument.presentationml.slide+xml"/>
  <Override PartName="/ppt/slides/slide35.xml" ContentType="application/vnd.openxmlformats-officedocument.presentationml.slide+xml"/>
  <Override PartName="/ppt/slides/slide54.xml" ContentType="application/vnd.openxmlformats-officedocument.presentationml.slide+xml"/>
  <Override PartName="/ppt/embeddings/oleObject12.bin" ContentType="application/vnd.openxmlformats-officedocument.oleObject"/>
  <Override PartName="/ppt/slides/slide1.xml" ContentType="application/vnd.openxmlformats-officedocument.presentationml.slide+xml"/>
  <Override PartName="/ppt/slides/slide73.xml" ContentType="application/vnd.openxmlformats-officedocument.presentationml.slide+xml"/>
  <Override PartName="/ppt/slides/slide21.xml" ContentType="application/vnd.openxmlformats-officedocument.presentationml.slide+xml"/>
  <Override PartName="/ppt/embeddings/oleObject7.bin" ContentType="application/vnd.openxmlformats-officedocument.oleObject"/>
  <Override PartName="/ppt/slides/slide40.xml" ContentType="application/vnd.openxmlformats-officedocument.presentationml.slide+xml"/>
  <Override PartName="/ppt/embeddings/oleObject14.bin" ContentType="application/vnd.openxmlformats-officedocument.oleObject"/>
  <Override PartName="/ppt/slides/slide39.xml" ContentType="application/vnd.openxmlformats-officedocument.presentationml.slide+xml"/>
  <Override PartName="/ppt/slides/slide58.xml" ContentType="application/vnd.openxmlformats-officedocument.presentationml.slide+xml"/>
  <Override PartName="/ppt/slides/slide5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3.xml" ContentType="application/vnd.openxmlformats-officedocument.presentationml.slideLayout+xml"/>
  <Override PartName="/ppt/slides/slide25.xml" ContentType="application/vnd.openxmlformats-officedocument.presentationml.slide+xml"/>
  <Override PartName="/ppt/slides/slide44.xml" ContentType="application/vnd.openxmlformats-officedocument.presentationml.slide+xml"/>
  <Override PartName="/ppt/theme/theme3.xml" ContentType="application/vnd.openxmlformats-officedocument.theme+xml"/>
  <Override PartName="/ppt/slides/slide63.xml" ContentType="application/vnd.openxmlformats-officedocument.presentationml.slide+xml"/>
  <Override PartName="/ppt/embeddings/oleObject18.bin" ContentType="application/vnd.openxmlformats-officedocument.oleObject"/>
  <Override PartName="/ppt/slideLayouts/slideLayout12.xml" ContentType="application/vnd.openxmlformats-officedocument.presentationml.slideLayout+xml"/>
  <Override PartName="/ppt/embeddings/oleObject23.bin" ContentType="application/vnd.openxmlformats-officedocument.oleObject"/>
  <Override PartName="/ppt/slides/slide9.xml" ContentType="application/vnd.openxmlformats-officedocument.presentationml.slide+xml"/>
  <Override PartName="/ppt/slides/slide13.xml" ContentType="application/vnd.openxmlformats-officedocument.presentationml.slide+xml"/>
  <Default Extension="xml" ContentType="application/xml"/>
  <Override PartName="/ppt/tableStyles.xml" ContentType="application/vnd.openxmlformats-officedocument.presentationml.tableStyles+xml"/>
  <Override PartName="/ppt/slides/slide51.xml" ContentType="application/vnd.openxmlformats-officedocument.presentationml.slide+xml"/>
  <Override PartName="/ppt/slides/slide67.xml" ContentType="application/vnd.openxmlformats-officedocument.presentationml.slide+xml"/>
  <Override PartName="/ppt/slides/slide48.xml" ContentType="application/vnd.openxmlformats-officedocument.presentationml.slide+xml"/>
  <Override PartName="/ppt/slides/slide32.xml" ContentType="application/vnd.openxmlformats-officedocument.presentationml.slide+xml"/>
  <Override PartName="/ppt/slideLayouts/slideLayout7.xml" ContentType="application/vnd.openxmlformats-officedocument.presentationml.slideLayout+xml"/>
  <Override PartName="/ppt/embeddings/oleObject4.bin" ContentType="application/vnd.openxmlformats-officedocument.oleObject"/>
  <Override PartName="/ppt/viewProps.xml" ContentType="application/vnd.openxmlformats-officedocument.presentationml.viewProps+xml"/>
  <Override PartName="/ppt/slides/slide29.xml" ContentType="application/vnd.openxmlformats-officedocument.presentationml.slide+xml"/>
  <Override PartName="/docProps/app.xml" ContentType="application/vnd.openxmlformats-officedocument.extended-properties+xml"/>
  <Override PartName="/ppt/notesMasters/notesMaster1.xml" ContentType="application/vnd.openxmlformats-officedocument.presentationml.notesMaster+xml"/>
  <Override PartName="/ppt/embeddings/oleObject27.bin" ContentType="application/vnd.openxmlformats-officedocument.oleObject"/>
  <Override PartName="/ppt/notesSlides/notesSlide1.xml" ContentType="application/vnd.openxmlformats-officedocument.presentationml.notesSlide+xml"/>
  <Override PartName="/ppt/slides/slide17.xml" ContentType="application/vnd.openxmlformats-officedocument.presentationml.slide+xml"/>
  <Override PartName="/ppt/slides/slide36.xml" ContentType="application/vnd.openxmlformats-officedocument.presentationml.slide+xml"/>
  <Override PartName="/ppt/slides/slide55.xml" ContentType="application/vnd.openxmlformats-officedocument.presentationml.slide+xml"/>
  <Override PartName="/ppt/presentation.xml" ContentType="application/vnd.openxmlformats-officedocument.presentationml.presentation.main+xml"/>
  <Override PartName="/ppt/slides/slide2.xml" ContentType="application/vnd.openxmlformats-officedocument.presentationml.slide+xml"/>
  <Override PartName="/ppt/slides/slide22.xml" ContentType="application/vnd.openxmlformats-officedocument.presentationml.slide+xml"/>
  <Override PartName="/ppt/embeddings/oleObject8.bin" ContentType="application/vnd.openxmlformats-officedocument.oleObject"/>
  <Override PartName="/ppt/slides/slide60.xml" ContentType="application/vnd.openxmlformats-officedocument.presentationml.slide+xml"/>
  <Override PartName="/ppt/slides/slide41.xml" ContentType="application/vnd.openxmlformats-officedocument.presentationml.slide+xml"/>
  <Override PartName="/ppt/embeddings/oleObject15.bin" ContentType="application/vnd.openxmlformats-officedocument.oleObject"/>
  <Override PartName="/ppt/embeddings/oleObject20.bin" ContentType="application/vnd.openxmlformats-officedocument.oleObject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10.xml" ContentType="application/vnd.openxmlformats-officedocument.presentationml.slide+xml"/>
  <Override PartName="/ppt/slides/slide26.xml" ContentType="application/vnd.openxmlformats-officedocument.presentationml.slide+xml"/>
  <Override PartName="/ppt/slides/slide45.xml" ContentType="application/vnd.openxmlformats-officedocument.presentationml.slide+xml"/>
  <Override PartName="/ppt/slides/slide64.xml" ContentType="application/vnd.openxmlformats-officedocument.presentationml.slide+xml"/>
  <Override PartName="/ppt/embeddings/oleObject1.bin" ContentType="application/vnd.openxmlformats-officedocument.oleObject"/>
  <Override PartName="/ppt/embeddings/oleObject19.bin" ContentType="application/vnd.openxmlformats-officedocument.oleObject"/>
  <Override PartName="/ppt/revisionInfo.xml" ContentType="application/vnd.ms-powerpoint.revisioninfo+xml"/>
  <Override PartName="/docProps/custom.xml" ContentType="application/vnd.openxmlformats-officedocument.custom-properties+xml"/>
  <Override PartName="/ppt/embeddings/oleObject24.bin" ContentType="application/vnd.openxmlformats-officedocument.oleObject"/>
  <Default Extension="png" ContentType="image/png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SpecialPlsOnTitleSld="0" removePersonalInfoOnSave="1" saveSubsetFonts="1">
  <p:sldMasterIdLst>
    <p:sldMasterId r:id="rId2"/>
  </p:sldMasterIdLst>
  <p:notesMasterIdLst>
    <p:notesMasterId r:id="rId76"/>
  </p:notesMasterIdLst>
  <p:handoutMasterIdLst>
    <p:handoutMasterId r:id="rId77"/>
  </p:handoutMasterIdLst>
  <p:sldIdLst>
    <p:sldId id="711" r:id="rId3"/>
    <p:sldId id="712" r:id="rId4"/>
    <p:sldId id="726" r:id="rId5"/>
    <p:sldId id="727" r:id="rId6"/>
    <p:sldId id="728" r:id="rId7"/>
    <p:sldId id="729" r:id="rId8"/>
    <p:sldId id="713" r:id="rId9"/>
    <p:sldId id="714" r:id="rId10"/>
    <p:sldId id="715" r:id="rId11"/>
    <p:sldId id="718" r:id="rId12"/>
    <p:sldId id="719" r:id="rId13"/>
    <p:sldId id="720" r:id="rId14"/>
    <p:sldId id="721" r:id="rId15"/>
    <p:sldId id="722" r:id="rId16"/>
    <p:sldId id="723" r:id="rId17"/>
    <p:sldId id="724" r:id="rId18"/>
    <p:sldId id="781" r:id="rId19"/>
    <p:sldId id="796" r:id="rId20"/>
    <p:sldId id="797" r:id="rId21"/>
    <p:sldId id="792" r:id="rId22"/>
    <p:sldId id="793" r:id="rId23"/>
    <p:sldId id="794" r:id="rId24"/>
    <p:sldId id="795" r:id="rId25"/>
    <p:sldId id="725" r:id="rId26"/>
    <p:sldId id="730" r:id="rId27"/>
    <p:sldId id="731" r:id="rId28"/>
    <p:sldId id="732" r:id="rId29"/>
    <p:sldId id="782" r:id="rId30"/>
    <p:sldId id="733" r:id="rId31"/>
    <p:sldId id="734" r:id="rId32"/>
    <p:sldId id="735" r:id="rId33"/>
    <p:sldId id="736" r:id="rId34"/>
    <p:sldId id="737" r:id="rId35"/>
    <p:sldId id="738" r:id="rId36"/>
    <p:sldId id="739" r:id="rId37"/>
    <p:sldId id="741" r:id="rId38"/>
    <p:sldId id="740" r:id="rId39"/>
    <p:sldId id="695" r:id="rId40"/>
    <p:sldId id="742" r:id="rId41"/>
    <p:sldId id="743" r:id="rId42"/>
    <p:sldId id="744" r:id="rId43"/>
    <p:sldId id="745" r:id="rId44"/>
    <p:sldId id="746" r:id="rId45"/>
    <p:sldId id="747" r:id="rId46"/>
    <p:sldId id="748" r:id="rId47"/>
    <p:sldId id="749" r:id="rId48"/>
    <p:sldId id="784" r:id="rId49"/>
    <p:sldId id="750" r:id="rId50"/>
    <p:sldId id="751" r:id="rId51"/>
    <p:sldId id="752" r:id="rId52"/>
    <p:sldId id="753" r:id="rId53"/>
    <p:sldId id="754" r:id="rId54"/>
    <p:sldId id="755" r:id="rId55"/>
    <p:sldId id="756" r:id="rId56"/>
    <p:sldId id="757" r:id="rId57"/>
    <p:sldId id="758" r:id="rId58"/>
    <p:sldId id="759" r:id="rId59"/>
    <p:sldId id="760" r:id="rId60"/>
    <p:sldId id="761" r:id="rId61"/>
    <p:sldId id="762" r:id="rId62"/>
    <p:sldId id="765" r:id="rId63"/>
    <p:sldId id="763" r:id="rId64"/>
    <p:sldId id="764" r:id="rId65"/>
    <p:sldId id="766" r:id="rId66"/>
    <p:sldId id="767" r:id="rId67"/>
    <p:sldId id="768" r:id="rId68"/>
    <p:sldId id="769" r:id="rId69"/>
    <p:sldId id="772" r:id="rId70"/>
    <p:sldId id="773" r:id="rId71"/>
    <p:sldId id="785" r:id="rId72"/>
    <p:sldId id="770" r:id="rId73"/>
    <p:sldId id="443" r:id="rId74"/>
    <p:sldId id="337" r:id="rId75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:p="http://schemas.openxmlformats.org/presentationml/2006/main" xmlns:r="http://schemas.openxmlformats.org/officeDocument/2006/relationships" xmlns:a="http://schemas.openxmlformats.org/drawingml/2006/main" xmlns="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:p="http://schemas.openxmlformats.org/presentationml/2006/main" xmlns:r="http://schemas.openxmlformats.org/officeDocument/2006/relationships" xmlns:a="http://schemas.openxmlformats.org/drawingml/2006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>
          <a:srgbClr val="FF0000"/>
        </p14:laserClr>
      </p:ext>
      <p:ext uri="{2FDB2607-1784-4EEB-B798-7EB5836EED8A}">
        <p14:showMediaCtrls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"/>
      </p:ext>
    </p:extLst>
  </p:showPr>
  <p:clrMru>
    <a:srgbClr val="0A0C0E"/>
  </p:clrMru>
  <p:extLst>
    <p:ext uri="{E76CE94A-603C-4142-B9EB-6D1370010A27}">
      <p14:discardImageEditData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0"/>
    </p:ext>
    <p:ext uri="{D31A062A-798A-4329-ABDD-BBA856620510}">
      <p14:defaultImageDpi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20"/>
    </p:ext>
    <p:ext uri="{FD5EFAAD-0ECE-453E-9831-46B23BE46B34}">
      <p15:chartTrackingRefBased xmlns:p15="http://schemas.microsoft.com/office/powerpoint/2012/main" xmlns:p="http://schemas.openxmlformats.org/presentationml/2006/main" xmlns:r="http://schemas.openxmlformats.org/officeDocument/2006/relationships" xmlns:a="http://schemas.openxmlformats.org/drawingml/2006/main" xmlns="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073A0DAA-6AF3-43AB-8588-CEC1D06C72B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lastView="sldThumbnailView">
  <p:normalViewPr showOutlineIcons="0" horzBarState="maximized">
    <p:restoredLeft sz="15000" autoAdjust="0"/>
    <p:restoredTop sz="94660"/>
  </p:normalViewPr>
  <p:slideViewPr>
    <p:cSldViewPr>
      <p:cViewPr varScale="1">
        <p:scale>
          <a:sx n="65" d="100"/>
          <a:sy n="65" d="100"/>
        </p:scale>
        <p:origin x="-112" y="-936"/>
      </p:cViewPr>
      <p:guideLst>
        <p:guide orient="horz" pos="2160"/>
        <p:guide pos="3839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>
      <p:cViewPr varScale="1">
        <p:scale>
          <a:sx n="63" d="100"/>
          <a:sy n="63" d="100"/>
        </p:scale>
        <p:origin x="2838" y="108"/>
      </p:cViewPr>
      <p:guideLst>
        <p:guide orient="horz" pos="2880"/>
        <p:guide pos="2160"/>
      </p:guideLst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63" Type="http://schemas.openxmlformats.org/officeDocument/2006/relationships/slide" Target="slides/slide61.xml"/><Relationship Id="rId64" Type="http://schemas.openxmlformats.org/officeDocument/2006/relationships/slide" Target="slides/slide62.xml"/><Relationship Id="rId65" Type="http://schemas.openxmlformats.org/officeDocument/2006/relationships/slide" Target="slides/slide63.xml"/><Relationship Id="rId66" Type="http://schemas.openxmlformats.org/officeDocument/2006/relationships/slide" Target="slides/slide64.xml"/><Relationship Id="rId67" Type="http://schemas.openxmlformats.org/officeDocument/2006/relationships/slide" Target="slides/slide65.xml"/><Relationship Id="rId68" Type="http://schemas.openxmlformats.org/officeDocument/2006/relationships/slide" Target="slides/slide66.xml"/><Relationship Id="rId69" Type="http://schemas.openxmlformats.org/officeDocument/2006/relationships/slide" Target="slides/slide67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<Relationship Id="rId55" Type="http://schemas.openxmlformats.org/officeDocument/2006/relationships/slide" Target="slides/slide53.xml"/><Relationship Id="rId56" Type="http://schemas.openxmlformats.org/officeDocument/2006/relationships/slide" Target="slides/slide54.xml"/><Relationship Id="rId57" Type="http://schemas.openxmlformats.org/officeDocument/2006/relationships/slide" Target="slides/slide55.xml"/><Relationship Id="rId58" Type="http://schemas.openxmlformats.org/officeDocument/2006/relationships/slide" Target="slides/slide56.xml"/><Relationship Id="rId59" Type="http://schemas.openxmlformats.org/officeDocument/2006/relationships/slide" Target="slides/slide57.xml"/><Relationship Id="rId172" Type="http://schemas.microsoft.com/office/2015/10/relationships/revisionInfo" Target="revisionInfo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1" Type="http://schemas.openxmlformats.org/officeDocument/2006/relationships/customXml" Target="../customXml/item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80" Type="http://schemas.openxmlformats.org/officeDocument/2006/relationships/viewProps" Target="viewProps.xml"/><Relationship Id="rId81" Type="http://schemas.openxmlformats.org/officeDocument/2006/relationships/theme" Target="theme/theme1.xml"/><Relationship Id="rId82" Type="http://schemas.openxmlformats.org/officeDocument/2006/relationships/tableStyles" Target="tableStyles.xml"/><Relationship Id="rId70" Type="http://schemas.openxmlformats.org/officeDocument/2006/relationships/slide" Target="slides/slide68.xml"/><Relationship Id="rId71" Type="http://schemas.openxmlformats.org/officeDocument/2006/relationships/slide" Target="slides/slide69.xml"/><Relationship Id="rId72" Type="http://schemas.openxmlformats.org/officeDocument/2006/relationships/slide" Target="slides/slide70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73" Type="http://schemas.openxmlformats.org/officeDocument/2006/relationships/slide" Target="slides/slide71.xml"/><Relationship Id="rId74" Type="http://schemas.openxmlformats.org/officeDocument/2006/relationships/slide" Target="slides/slide72.xml"/><Relationship Id="rId75" Type="http://schemas.openxmlformats.org/officeDocument/2006/relationships/slide" Target="slides/slide73.xml"/><Relationship Id="rId76" Type="http://schemas.openxmlformats.org/officeDocument/2006/relationships/notesMaster" Target="notesMasters/notesMaster1.xml"/><Relationship Id="rId77" Type="http://schemas.openxmlformats.org/officeDocument/2006/relationships/handoutMaster" Target="handoutMasters/handoutMaster1.xml"/><Relationship Id="rId78" Type="http://schemas.openxmlformats.org/officeDocument/2006/relationships/printerSettings" Target="printerSettings/printerSettings1.bin"/><Relationship Id="rId79" Type="http://schemas.openxmlformats.org/officeDocument/2006/relationships/presProps" Target="presProps.xml"/><Relationship Id="rId60" Type="http://schemas.openxmlformats.org/officeDocument/2006/relationships/slide" Target="slides/slide58.xml"/><Relationship Id="rId61" Type="http://schemas.openxmlformats.org/officeDocument/2006/relationships/slide" Target="slides/slide59.xml"/><Relationship Id="rId62" Type="http://schemas.openxmlformats.org/officeDocument/2006/relationships/slide" Target="slides/slide60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emf"/><Relationship Id="rId2" Type="http://schemas.openxmlformats.org/officeDocument/2006/relationships/image" Target="../media/image31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emf"/><Relationship Id="rId2" Type="http://schemas.openxmlformats.org/officeDocument/2006/relationships/image" Target="../media/image31.wmf"/><Relationship Id="rId3" Type="http://schemas.openxmlformats.org/officeDocument/2006/relationships/image" Target="../media/image33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2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3.emf"/><Relationship Id="rId2" Type="http://schemas.openxmlformats.org/officeDocument/2006/relationships/image" Target="../media/image54.wmf"/><Relationship Id="rId3" Type="http://schemas.openxmlformats.org/officeDocument/2006/relationships/image" Target="../media/image55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6.emf"/><Relationship Id="rId2" Type="http://schemas.openxmlformats.org/officeDocument/2006/relationships/image" Target="../media/image57.wmf"/><Relationship Id="rId3" Type="http://schemas.openxmlformats.org/officeDocument/2006/relationships/image" Target="../media/image55.w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8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59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65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66.w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67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w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68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9.w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1.w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72.w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73.w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75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8FCA9C-FF92-4024-BDEC-A6D3B663DC09}" type="datetimeFigureOut">
              <a:rPr lang="en-US"/>
              <a:pPr/>
              <a:t>12/5/18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46DCAE-1661-43FF-8A44-43DAFDC1FD90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9198055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2AB877-E7B1-4681-847E-D0918612832B}" type="datetimeFigureOut">
              <a:rPr lang="en-US"/>
              <a:pPr/>
              <a:t>12/5/18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C971FF-EF28-4195-A575-329446EFAA55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3989950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Slide Image Placeholder 1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D0289A7C-C323-47CA-9CDA-73391D29027B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73059" name="Notes Placeholder 2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93AFFF4E-D18D-4E7F-BAC5-A6B891338F8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/>
              <a:t>Special issue on fast fourier transform and its application to digital filtering and spectral analysis, IEEE tran. Audio Electronics (1967), AU-15</a:t>
            </a:r>
          </a:p>
        </p:txBody>
      </p:sp>
      <p:sp>
        <p:nvSpPr>
          <p:cNvPr id="173060" name="Slide Number Placeholder 3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B8224192-F05E-43F2-A45D-E445CAF3143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fld id="{BAC9D3F8-EB4E-4EEC-93AB-370B7AABAEC5}" type="slidenum">
              <a:rPr lang="en-US" altLang="en-US"/>
              <a:pPr/>
              <a:t>51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4334775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Slide Image Placeholder 1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F3B65D04-CA56-403F-87D5-352B018F2D2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75107" name="Notes Placeholder 2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CB0D2F60-36C2-4297-B8BB-648E4A1A73E5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175108" name="Slide Number Placeholder 3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602B8AF7-F1D6-45E3-A48A-23F7F73DA38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fld id="{C08500A6-9CE2-4A0D-9341-FCEE4FD5EDB2}" type="slidenum">
              <a:rPr lang="en-US" altLang="en-US"/>
              <a:pPr/>
              <a:t>56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5120954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1" y="0"/>
            <a:ext cx="1003039" cy="6858000"/>
          </a:xfrm>
          <a:prstGeom prst="rect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50000">
                <a:schemeClr val="accent1"/>
              </a:gs>
              <a:gs pos="100000">
                <a:schemeClr val="accent6">
                  <a:lumMod val="75000"/>
                </a:schemeClr>
              </a:gs>
            </a:gsLst>
            <a:lin ang="5400000" scaled="0"/>
          </a:gradFill>
          <a:ln>
            <a:noFill/>
          </a:ln>
          <a:effectLst>
            <a:innerShdw blurRad="190500" dist="25400">
              <a:prstClr val="black">
                <a:alpha val="6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1114" y="1267485"/>
            <a:ext cx="9645462" cy="5133316"/>
          </a:xfrm>
        </p:spPr>
        <p:txBody>
          <a:bodyPr/>
          <a:lstStyle>
            <a:lvl1pPr>
              <a:defRPr sz="11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1113" y="201703"/>
            <a:ext cx="8250628" cy="949569"/>
          </a:xfrm>
        </p:spPr>
        <p:txBody>
          <a:bodyPr>
            <a:normAutofit/>
          </a:bodyPr>
          <a:lstStyle>
            <a:lvl1pPr marL="0" indent="0" algn="r">
              <a:buNone/>
              <a:defRPr sz="2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4463" y="236416"/>
            <a:ext cx="1046795" cy="365125"/>
          </a:xfrm>
        </p:spPr>
        <p:txBody>
          <a:bodyPr/>
          <a:lstStyle>
            <a:lvl1pPr>
              <a:defRPr sz="1400"/>
            </a:lvl1pPr>
          </a:lstStyle>
          <a:p>
            <a:fld id="{B97E45AC-E90B-4869-BB4D-67EEE79EAA1C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9954207" y="209550"/>
            <a:ext cx="876073" cy="431800"/>
            <a:chOff x="7467600" y="209550"/>
            <a:chExt cx="657226" cy="431800"/>
          </a:xfrm>
          <a:solidFill>
            <a:schemeClr val="tx2">
              <a:lumMod val="60000"/>
              <a:lumOff val="40000"/>
            </a:schemeClr>
          </a:solidFill>
        </p:grpSpPr>
        <p:sp>
          <p:nvSpPr>
            <p:cNvPr id="8" name="Freeform 5"/>
            <p:cNvSpPr>
              <a:spLocks/>
            </p:cNvSpPr>
            <p:nvPr/>
          </p:nvSpPr>
          <p:spPr bwMode="auto">
            <a:xfrm>
              <a:off x="7467600" y="209550"/>
              <a:ext cx="242887" cy="431800"/>
            </a:xfrm>
            <a:custGeom>
              <a:avLst/>
              <a:gdLst/>
              <a:ahLst/>
              <a:cxnLst>
                <a:cxn ang="0">
                  <a:pos x="62" y="0"/>
                </a:cxn>
                <a:cxn ang="0">
                  <a:pos x="0" y="0"/>
                </a:cxn>
                <a:cxn ang="0">
                  <a:pos x="89" y="136"/>
                </a:cxn>
                <a:cxn ang="0">
                  <a:pos x="89" y="136"/>
                </a:cxn>
                <a:cxn ang="0">
                  <a:pos x="0" y="272"/>
                </a:cxn>
                <a:cxn ang="0">
                  <a:pos x="62" y="272"/>
                </a:cxn>
                <a:cxn ang="0">
                  <a:pos x="153" y="136"/>
                </a:cxn>
                <a:cxn ang="0">
                  <a:pos x="62" y="0"/>
                </a:cxn>
              </a:cxnLst>
              <a:rect l="0" t="0" r="r" b="b"/>
              <a:pathLst>
                <a:path w="153" h="272">
                  <a:moveTo>
                    <a:pt x="62" y="0"/>
                  </a:moveTo>
                  <a:lnTo>
                    <a:pt x="0" y="0"/>
                  </a:lnTo>
                  <a:lnTo>
                    <a:pt x="89" y="136"/>
                  </a:lnTo>
                  <a:lnTo>
                    <a:pt x="89" y="136"/>
                  </a:lnTo>
                  <a:lnTo>
                    <a:pt x="0" y="272"/>
                  </a:lnTo>
                  <a:lnTo>
                    <a:pt x="62" y="272"/>
                  </a:lnTo>
                  <a:lnTo>
                    <a:pt x="153" y="136"/>
                  </a:lnTo>
                  <a:lnTo>
                    <a:pt x="62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5"/>
            <p:cNvSpPr>
              <a:spLocks/>
            </p:cNvSpPr>
            <p:nvPr/>
          </p:nvSpPr>
          <p:spPr bwMode="auto">
            <a:xfrm>
              <a:off x="7677151" y="209550"/>
              <a:ext cx="242887" cy="431800"/>
            </a:xfrm>
            <a:custGeom>
              <a:avLst/>
              <a:gdLst/>
              <a:ahLst/>
              <a:cxnLst>
                <a:cxn ang="0">
                  <a:pos x="62" y="0"/>
                </a:cxn>
                <a:cxn ang="0">
                  <a:pos x="0" y="0"/>
                </a:cxn>
                <a:cxn ang="0">
                  <a:pos x="89" y="136"/>
                </a:cxn>
                <a:cxn ang="0">
                  <a:pos x="89" y="136"/>
                </a:cxn>
                <a:cxn ang="0">
                  <a:pos x="0" y="272"/>
                </a:cxn>
                <a:cxn ang="0">
                  <a:pos x="62" y="272"/>
                </a:cxn>
                <a:cxn ang="0">
                  <a:pos x="153" y="136"/>
                </a:cxn>
                <a:cxn ang="0">
                  <a:pos x="62" y="0"/>
                </a:cxn>
              </a:cxnLst>
              <a:rect l="0" t="0" r="r" b="b"/>
              <a:pathLst>
                <a:path w="153" h="272">
                  <a:moveTo>
                    <a:pt x="62" y="0"/>
                  </a:moveTo>
                  <a:lnTo>
                    <a:pt x="0" y="0"/>
                  </a:lnTo>
                  <a:lnTo>
                    <a:pt x="89" y="136"/>
                  </a:lnTo>
                  <a:lnTo>
                    <a:pt x="89" y="136"/>
                  </a:lnTo>
                  <a:lnTo>
                    <a:pt x="0" y="272"/>
                  </a:lnTo>
                  <a:lnTo>
                    <a:pt x="62" y="272"/>
                  </a:lnTo>
                  <a:lnTo>
                    <a:pt x="153" y="136"/>
                  </a:lnTo>
                  <a:lnTo>
                    <a:pt x="62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5"/>
            <p:cNvSpPr>
              <a:spLocks/>
            </p:cNvSpPr>
            <p:nvPr/>
          </p:nvSpPr>
          <p:spPr bwMode="auto">
            <a:xfrm>
              <a:off x="7881939" y="209550"/>
              <a:ext cx="242887" cy="431800"/>
            </a:xfrm>
            <a:custGeom>
              <a:avLst/>
              <a:gdLst/>
              <a:ahLst/>
              <a:cxnLst>
                <a:cxn ang="0">
                  <a:pos x="62" y="0"/>
                </a:cxn>
                <a:cxn ang="0">
                  <a:pos x="0" y="0"/>
                </a:cxn>
                <a:cxn ang="0">
                  <a:pos x="89" y="136"/>
                </a:cxn>
                <a:cxn ang="0">
                  <a:pos x="89" y="136"/>
                </a:cxn>
                <a:cxn ang="0">
                  <a:pos x="0" y="272"/>
                </a:cxn>
                <a:cxn ang="0">
                  <a:pos x="62" y="272"/>
                </a:cxn>
                <a:cxn ang="0">
                  <a:pos x="153" y="136"/>
                </a:cxn>
                <a:cxn ang="0">
                  <a:pos x="62" y="0"/>
                </a:cxn>
              </a:cxnLst>
              <a:rect l="0" t="0" r="r" b="b"/>
              <a:pathLst>
                <a:path w="153" h="272">
                  <a:moveTo>
                    <a:pt x="62" y="0"/>
                  </a:moveTo>
                  <a:lnTo>
                    <a:pt x="0" y="0"/>
                  </a:lnTo>
                  <a:lnTo>
                    <a:pt x="89" y="136"/>
                  </a:lnTo>
                  <a:lnTo>
                    <a:pt x="89" y="136"/>
                  </a:lnTo>
                  <a:lnTo>
                    <a:pt x="0" y="272"/>
                  </a:lnTo>
                  <a:lnTo>
                    <a:pt x="62" y="272"/>
                  </a:lnTo>
                  <a:lnTo>
                    <a:pt x="153" y="136"/>
                  </a:lnTo>
                  <a:lnTo>
                    <a:pt x="62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1" grpId="2" animBg="1"/>
      <p:bldP spid="11" grpId="3" animBg="1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274639"/>
            <a:ext cx="2742486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441" y="274639"/>
            <a:ext cx="802431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Only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2031471" y="190500"/>
            <a:ext cx="9344766" cy="5829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E4E923B-9B2F-4A6E-A71A-D9CFF0211B6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545333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5177" y="5257800"/>
            <a:ext cx="9649486" cy="1143000"/>
          </a:xfrm>
        </p:spPr>
        <p:txBody>
          <a:bodyPr>
            <a:noAutofit/>
          </a:bodyPr>
          <a:lstStyle>
            <a:lvl1pPr algn="l">
              <a:defRPr sz="7200" baseline="0">
                <a:ln w="12700">
                  <a:solidFill>
                    <a:schemeClr val="tx2"/>
                  </a:solidFill>
                </a:ln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25177" y="838200"/>
            <a:ext cx="9954207" cy="44196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18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800">
                <a:solidFill>
                  <a:schemeClr val="tx1"/>
                </a:solidFill>
              </a:defRPr>
            </a:lvl4pPr>
            <a:lvl5pPr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5176" y="4484080"/>
            <a:ext cx="9649488" cy="762000"/>
          </a:xfrm>
        </p:spPr>
        <p:txBody>
          <a:bodyPr bIns="0" anchor="b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1625177" y="5257800"/>
            <a:ext cx="9649486" cy="1143000"/>
          </a:xfrm>
        </p:spPr>
        <p:txBody>
          <a:bodyPr>
            <a:noAutofit/>
          </a:bodyPr>
          <a:lstStyle>
            <a:lvl1pPr algn="l">
              <a:defRPr sz="7200" baseline="0">
                <a:ln w="12700">
                  <a:solidFill>
                    <a:schemeClr val="tx2"/>
                  </a:solidFill>
                </a:ln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Date Placeholder 1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0" name="Slide Number Placeholder 1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1621114" y="841248"/>
            <a:ext cx="4973041" cy="43891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6801364" y="841248"/>
            <a:ext cx="4973041" cy="43891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5176" y="841248"/>
            <a:ext cx="4977104" cy="533400"/>
          </a:xfrm>
        </p:spPr>
        <p:txBody>
          <a:bodyPr anchor="t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05428" y="841248"/>
            <a:ext cx="4979059" cy="533400"/>
          </a:xfrm>
        </p:spPr>
        <p:txBody>
          <a:bodyPr anchor="t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1621114" y="1380744"/>
            <a:ext cx="4973041" cy="3840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6801364" y="1380743"/>
            <a:ext cx="4973041" cy="3840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18017" y="395287"/>
            <a:ext cx="4010039" cy="1162050"/>
          </a:xfrm>
        </p:spPr>
        <p:txBody>
          <a:bodyPr anchor="b"/>
          <a:lstStyle>
            <a:lvl1pPr algn="l">
              <a:defRPr sz="2000" b="1">
                <a:ln>
                  <a:noFill/>
                </a:ln>
                <a:solidFill>
                  <a:srgbClr val="FF7605"/>
                </a:solidFill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18017" y="1557338"/>
            <a:ext cx="4010039" cy="4386263"/>
          </a:xfrm>
        </p:spPr>
        <p:txBody>
          <a:bodyPr/>
          <a:lstStyle>
            <a:lvl1pPr marL="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3"/>
          </p:nvPr>
        </p:nvSpPr>
        <p:spPr>
          <a:xfrm>
            <a:off x="1218883" y="381000"/>
            <a:ext cx="6399133" cy="5943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5177" y="4624754"/>
            <a:ext cx="7313295" cy="404446"/>
          </a:xfrm>
        </p:spPr>
        <p:txBody>
          <a:bodyPr bIns="0" anchor="b"/>
          <a:lstStyle>
            <a:lvl1pPr algn="l">
              <a:defRPr sz="2000" b="1">
                <a:ln w="12700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64840" y="381000"/>
            <a:ext cx="7821163" cy="408146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25177" y="5029200"/>
            <a:ext cx="5383398" cy="1371600"/>
          </a:xfrm>
        </p:spPr>
        <p:txBody>
          <a:bodyPr/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0"/>
            <a:ext cx="304721" cy="6858000"/>
          </a:xfrm>
          <a:prstGeom prst="rect">
            <a:avLst/>
          </a:prstGeom>
          <a:gradFill>
            <a:gsLst>
              <a:gs pos="0">
                <a:schemeClr val="accent1"/>
              </a:gs>
              <a:gs pos="52000">
                <a:schemeClr val="accent6">
                  <a:lumMod val="75000"/>
                </a:schemeClr>
              </a:gs>
              <a:gs pos="100000">
                <a:schemeClr val="accent6">
                  <a:lumMod val="50000"/>
                </a:schemeClr>
              </a:gs>
            </a:gsLst>
            <a:lin ang="5400000" scaled="0"/>
          </a:gradFill>
          <a:ln>
            <a:noFill/>
          </a:ln>
          <a:effectLst>
            <a:innerShdw blurRad="190500" dist="25400">
              <a:prstClr val="black">
                <a:alpha val="6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0" y="0"/>
            <a:ext cx="304721" cy="6858000"/>
          </a:xfrm>
          <a:prstGeom prst="rect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50000">
                <a:schemeClr val="accent1"/>
              </a:gs>
              <a:gs pos="100000">
                <a:schemeClr val="accent6">
                  <a:lumMod val="75000"/>
                </a:schemeClr>
              </a:gs>
            </a:gsLst>
            <a:lin ang="5400000" scaled="0"/>
          </a:gradFill>
          <a:ln>
            <a:noFill/>
          </a:ln>
          <a:effectLst>
            <a:innerShdw blurRad="190500" dist="25400">
              <a:prstClr val="black">
                <a:alpha val="6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25177" y="5257800"/>
            <a:ext cx="9649486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5177" y="838200"/>
            <a:ext cx="9954207" cy="4419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79136" y="6553200"/>
            <a:ext cx="9547913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79384" y="5740401"/>
            <a:ext cx="5078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F36C87F6-986D-49E6-AF40-1B3A1EE8064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Freeform 5"/>
          <p:cNvSpPr>
            <a:spLocks/>
          </p:cNvSpPr>
          <p:nvPr/>
        </p:nvSpPr>
        <p:spPr bwMode="auto">
          <a:xfrm>
            <a:off x="11268316" y="5715000"/>
            <a:ext cx="323765" cy="431800"/>
          </a:xfrm>
          <a:custGeom>
            <a:avLst/>
            <a:gdLst/>
            <a:ahLst/>
            <a:cxnLst>
              <a:cxn ang="0">
                <a:pos x="62" y="0"/>
              </a:cxn>
              <a:cxn ang="0">
                <a:pos x="0" y="0"/>
              </a:cxn>
              <a:cxn ang="0">
                <a:pos x="89" y="136"/>
              </a:cxn>
              <a:cxn ang="0">
                <a:pos x="89" y="136"/>
              </a:cxn>
              <a:cxn ang="0">
                <a:pos x="0" y="272"/>
              </a:cxn>
              <a:cxn ang="0">
                <a:pos x="62" y="272"/>
              </a:cxn>
              <a:cxn ang="0">
                <a:pos x="153" y="136"/>
              </a:cxn>
              <a:cxn ang="0">
                <a:pos x="62" y="0"/>
              </a:cxn>
            </a:cxnLst>
            <a:rect l="0" t="0" r="r" b="b"/>
            <a:pathLst>
              <a:path w="153" h="272">
                <a:moveTo>
                  <a:pt x="62" y="0"/>
                </a:moveTo>
                <a:lnTo>
                  <a:pt x="0" y="0"/>
                </a:lnTo>
                <a:lnTo>
                  <a:pt x="89" y="136"/>
                </a:lnTo>
                <a:lnTo>
                  <a:pt x="89" y="136"/>
                </a:lnTo>
                <a:lnTo>
                  <a:pt x="0" y="272"/>
                </a:lnTo>
                <a:lnTo>
                  <a:pt x="62" y="272"/>
                </a:lnTo>
                <a:lnTo>
                  <a:pt x="153" y="136"/>
                </a:lnTo>
                <a:lnTo>
                  <a:pt x="62" y="0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-1160620" y="4783056"/>
            <a:ext cx="2625969" cy="30472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r:id="rId1"/>
    <p:sldLayoutId r:id="rId2"/>
    <p:sldLayoutId r:id="rId3"/>
    <p:sldLayoutId r:id="rId4"/>
    <p:sldLayoutId r:id="rId5"/>
    <p:sldLayoutId r:id="rId6"/>
    <p:sldLayoutId r:id="rId7"/>
    <p:sldLayoutId r:id="rId8"/>
    <p:sldLayoutId r:id="rId9"/>
    <p:sldLayoutId r:id="rId10"/>
    <p:sldLayoutId r:id="rId11"/>
    <p:sldLayoutId r:id="rId12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13" grpId="2" animBg="1"/>
      <p:bldP spid="13" grpId="3" animBg="1"/>
      <p:bldP spid="13" grpId="4" animBg="1"/>
      <p:bldP spid="13" grpId="5" animBg="1"/>
    </p:bldLst>
  </p:timing>
  <p:hf hdr="0" ftr="0" dt="0"/>
  <p:txStyles>
    <p:titleStyle>
      <a:lvl1pPr algn="l" defTabSz="914400" rtl="0" eaLnBrk="1" latinLnBrk="0" hangingPunct="1">
        <a:spcBef>
          <a:spcPct val="0"/>
        </a:spcBef>
        <a:buNone/>
        <a:defRPr sz="7200" b="1" kern="1200">
          <a:ln w="12700">
            <a:solidFill>
              <a:schemeClr val="tx2"/>
            </a:solidFill>
          </a:ln>
          <a:solidFill>
            <a:schemeClr val="bg1"/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»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˃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Calibri" pitchFamily="34" charset="0"/>
        <a:buChar char="+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1"/>
        </a:buClr>
        <a:buFont typeface="Calibri" pitchFamily="34" charset="0"/>
        <a:buChar char="&gt;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Calibri" pitchFamily="34" charset="0"/>
        <a:buChar char="+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1"/>
        </a:buClr>
        <a:buFont typeface="Calibri" pitchFamily="34" charset="0"/>
        <a:buChar char="»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1"/>
        </a:buClr>
        <a:buFont typeface="Calibri" pitchFamily="34" charset="0"/>
        <a:buChar char="−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1.bin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oleObject" Target="../embeddings/oleObject2.bin"/><Relationship Id="rId5" Type="http://schemas.openxmlformats.org/officeDocument/2006/relationships/image" Target="../media/image19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6.xml"/><Relationship Id="rId3" Type="http://schemas.openxmlformats.org/officeDocument/2006/relationships/oleObject" Target="../embeddings/oleObject3.bin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em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4.bin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5.bin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6.bin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vmlDrawing" Target="../drawings/vmlDrawing7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7.bin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w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w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vmlDrawing" Target="../drawings/vmlDrawing8.vml"/><Relationship Id="rId2" Type="http://schemas.openxmlformats.org/officeDocument/2006/relationships/slideLayout" Target="../slideLayouts/slideLayout7.xml"/><Relationship Id="rId3" Type="http://schemas.openxmlformats.org/officeDocument/2006/relationships/oleObject" Target="../embeddings/oleObject8.bin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vmlDrawing" Target="../drawings/vmlDrawing9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9.bin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4" Type="http://schemas.openxmlformats.org/officeDocument/2006/relationships/oleObject" Target="../embeddings/oleObject11.bin"/><Relationship Id="rId1" Type="http://schemas.openxmlformats.org/officeDocument/2006/relationships/vmlDrawing" Target="../drawings/vmlDrawing10.vml"/><Relationship Id="rId2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4" Type="http://schemas.openxmlformats.org/officeDocument/2006/relationships/oleObject" Target="../embeddings/oleObject13.bin"/><Relationship Id="rId5" Type="http://schemas.openxmlformats.org/officeDocument/2006/relationships/oleObject" Target="../embeddings/oleObject14.bin"/><Relationship Id="rId1" Type="http://schemas.openxmlformats.org/officeDocument/2006/relationships/vmlDrawing" Target="../drawings/vmlDrawing11.vml"/><Relationship Id="rId2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wmf"/><Relationship Id="rId3" Type="http://schemas.openxmlformats.org/officeDocument/2006/relationships/image" Target="../media/image35.w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wmf"/><Relationship Id="rId3" Type="http://schemas.openxmlformats.org/officeDocument/2006/relationships/image" Target="../media/image37.wm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8.e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em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0.em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w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em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w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wm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wm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wm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wm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wm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wm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emf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Relationship Id="rId3" Type="http://schemas.openxmlformats.org/officeDocument/2006/relationships/image" Target="../media/image50.emf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1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vmlDrawing" Target="../drawings/vmlDrawing12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15.bin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4" Type="http://schemas.openxmlformats.org/officeDocument/2006/relationships/oleObject" Target="../embeddings/oleObject17.bin"/><Relationship Id="rId5" Type="http://schemas.openxmlformats.org/officeDocument/2006/relationships/oleObject" Target="../embeddings/oleObject18.bin"/><Relationship Id="rId1" Type="http://schemas.openxmlformats.org/officeDocument/2006/relationships/vmlDrawing" Target="../drawings/vmlDrawing13.vml"/><Relationship Id="rId2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4" Type="http://schemas.openxmlformats.org/officeDocument/2006/relationships/oleObject" Target="../embeddings/oleObject20.bin"/><Relationship Id="rId5" Type="http://schemas.openxmlformats.org/officeDocument/2006/relationships/oleObject" Target="../embeddings/oleObject21.bin"/><Relationship Id="rId1" Type="http://schemas.openxmlformats.org/officeDocument/2006/relationships/vmlDrawing" Target="../drawings/vmlDrawing14.vml"/><Relationship Id="rId2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vmlDrawing" Target="../drawings/vmlDrawing15.vml"/><Relationship Id="rId2" Type="http://schemas.openxmlformats.org/officeDocument/2006/relationships/slideLayout" Target="../slideLayouts/slideLayout6.xml"/><Relationship Id="rId3" Type="http://schemas.openxmlformats.org/officeDocument/2006/relationships/oleObject" Target="../embeddings/oleObject22.bin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4" Type="http://schemas.openxmlformats.org/officeDocument/2006/relationships/oleObject" Target="../embeddings/oleObject23.bin"/><Relationship Id="rId1" Type="http://schemas.openxmlformats.org/officeDocument/2006/relationships/vmlDrawing" Target="../drawings/vmlDrawing16.vml"/><Relationship Id="rId2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png"/><Relationship Id="rId3" Type="http://schemas.openxmlformats.org/officeDocument/2006/relationships/image" Target="../media/image62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emf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4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vmlDrawing" Target="../drawings/vmlDrawing17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24.bin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vmlDrawing" Target="../drawings/vmlDrawing18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25.bin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vmlDrawing" Target="../drawings/vmlDrawing19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26.bin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vmlDrawing" Target="../drawings/vmlDrawing20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27.bin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8.bin"/><Relationship Id="rId4" Type="http://schemas.openxmlformats.org/officeDocument/2006/relationships/image" Target="../media/image70.jpeg"/><Relationship Id="rId1" Type="http://schemas.openxmlformats.org/officeDocument/2006/relationships/vmlDrawing" Target="../drawings/vmlDrawing21.vml"/><Relationship Id="rId2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vmlDrawing" Target="../drawings/vmlDrawing22.vml"/><Relationship Id="rId2" Type="http://schemas.openxmlformats.org/officeDocument/2006/relationships/slideLayout" Target="../slideLayouts/slideLayout12.xml"/><Relationship Id="rId3" Type="http://schemas.openxmlformats.org/officeDocument/2006/relationships/oleObject" Target="../embeddings/oleObject29.bin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vmlDrawing" Target="../drawings/vmlDrawing23.vml"/><Relationship Id="rId2" Type="http://schemas.openxmlformats.org/officeDocument/2006/relationships/slideLayout" Target="../slideLayouts/slideLayout6.xml"/><Relationship Id="rId3" Type="http://schemas.openxmlformats.org/officeDocument/2006/relationships/oleObject" Target="file:///C:\Users\fred\Documents\corel_files\fft_map2.cdr\Page:1" TargetMode="Externa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vmlDrawing" Target="../drawings/vmlDrawing24.vml"/><Relationship Id="rId2" Type="http://schemas.openxmlformats.org/officeDocument/2006/relationships/slideLayout" Target="../slideLayouts/slideLayout6.xml"/><Relationship Id="rId3" Type="http://schemas.openxmlformats.org/officeDocument/2006/relationships/oleObject" Target="file:///C:\Users\fred\Documents\corel_files\fft_map3.cdr\Page:1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emf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4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vmlDrawing" Target="../drawings/vmlDrawing25.vml"/><Relationship Id="rId2" Type="http://schemas.openxmlformats.org/officeDocument/2006/relationships/slideLayout" Target="../slideLayouts/slideLayout12.xml"/><Relationship Id="rId3" Type="http://schemas.openxmlformats.org/officeDocument/2006/relationships/oleObject" Target="../embeddings/oleObject30.bin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4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6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em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C35BBAF2-6256-4B29-86F9-5502196284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64190" y="5672158"/>
            <a:ext cx="609600" cy="365125"/>
          </a:xfrm>
        </p:spPr>
        <p:txBody>
          <a:bodyPr rtlCol="0"/>
          <a:lstStyle/>
          <a:p>
            <a:pPr algn="ctr">
              <a:defRPr/>
            </a:pPr>
            <a:fld id="{90E9E978-9C98-4BB5-BDE9-11D9FABB1EF0}" type="slidenum">
              <a:rPr lang="en-US" sz="1800">
                <a:solidFill>
                  <a:srgbClr val="0A0C0E"/>
                </a:solidFill>
                <a:latin typeface="+mn-lt"/>
                <a:cs typeface="+mn-cs"/>
              </a:rPr>
              <a:pPr algn="ctr">
                <a:defRPr/>
              </a:pPr>
              <a:t>1</a:t>
            </a:fld>
            <a:endParaRPr lang="en-US" sz="1800" dirty="0">
              <a:solidFill>
                <a:srgbClr val="0A0C0E"/>
              </a:solidFill>
              <a:latin typeface="+mn-lt"/>
              <a:cs typeface="+mn-cs"/>
            </a:endParaRPr>
          </a:p>
        </p:txBody>
      </p:sp>
      <p:sp>
        <p:nvSpPr>
          <p:cNvPr id="13316" name="TextBox 5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5BB60F85-88C6-4E87-91EC-9D66816D84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60700" y="2438401"/>
            <a:ext cx="8316572" cy="37856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257175" indent="-257175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buFont typeface="Calibri" panose="020F0502020204030204" pitchFamily="34" charset="0"/>
              <a:buAutoNum type="arabicPeriod"/>
            </a:pPr>
            <a:r>
              <a:rPr lang="en-US" altLang="en-US" sz="2400" dirty="0">
                <a:solidFill>
                  <a:srgbClr val="0A0C0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Ignoring Analog path Imbalance</a:t>
            </a:r>
          </a:p>
          <a:p>
            <a:pPr eaLnBrk="1" hangingPunct="1">
              <a:buFont typeface="Calibri" panose="020F0502020204030204" pitchFamily="34" charset="0"/>
              <a:buAutoNum type="arabicPeriod"/>
            </a:pPr>
            <a:r>
              <a:rPr lang="en-US" altLang="en-US" sz="2400" dirty="0">
                <a:solidFill>
                  <a:srgbClr val="0A0C0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Cosine Tapered Nyquist Pulses</a:t>
            </a:r>
          </a:p>
          <a:p>
            <a:pPr eaLnBrk="1" hangingPunct="1">
              <a:buFont typeface="Calibri" panose="020F0502020204030204" pitchFamily="34" charset="0"/>
              <a:buAutoNum type="arabicPeriod"/>
            </a:pPr>
            <a:r>
              <a:rPr lang="en-US" altLang="en-US" sz="2400" dirty="0">
                <a:solidFill>
                  <a:srgbClr val="0A0C0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Reduced Excess BW in Shaping Filters</a:t>
            </a:r>
          </a:p>
          <a:p>
            <a:pPr eaLnBrk="1" hangingPunct="1">
              <a:buFont typeface="Calibri" panose="020F0502020204030204" pitchFamily="34" charset="0"/>
              <a:buAutoNum type="arabicPeriod"/>
            </a:pPr>
            <a:r>
              <a:rPr lang="en-US" altLang="en-US" sz="2400" dirty="0">
                <a:solidFill>
                  <a:srgbClr val="0A0C0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Gaussian Shaped Windows and Filters</a:t>
            </a:r>
          </a:p>
          <a:p>
            <a:pPr eaLnBrk="1" hangingPunct="1">
              <a:buFont typeface="Calibri" panose="020F0502020204030204" pitchFamily="34" charset="0"/>
              <a:buAutoNum type="arabicPeriod"/>
            </a:pPr>
            <a:r>
              <a:rPr lang="en-US" altLang="en-US" sz="2400" dirty="0">
                <a:solidFill>
                  <a:srgbClr val="0A0C0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Scaling Filter Coefficients to Obtain Unity Pass-Band Gain</a:t>
            </a:r>
          </a:p>
          <a:p>
            <a:pPr eaLnBrk="1" hangingPunct="1">
              <a:buFont typeface="Calibri" panose="020F0502020204030204" pitchFamily="34" charset="0"/>
              <a:buAutoNum type="arabicPeriod"/>
            </a:pPr>
            <a:r>
              <a:rPr lang="en-US" altLang="en-US" sz="24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Sliding Window Spectrum Analysis with less Than 75% </a:t>
            </a:r>
            <a:r>
              <a:rPr lang="en-US" altLang="en-US" sz="2400" i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Overlap</a:t>
            </a:r>
          </a:p>
          <a:p>
            <a:pPr>
              <a:buFont typeface="Calibri" panose="020F0502020204030204" pitchFamily="34" charset="0"/>
              <a:buAutoNum type="arabicPeriod"/>
            </a:pPr>
            <a:r>
              <a:rPr lang="en-US" altLang="en-US" sz="2400" dirty="0">
                <a:solidFill>
                  <a:srgbClr val="0A0C0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Big Signal Capture of AGC in Spectrum Analyzers  </a:t>
            </a:r>
          </a:p>
          <a:p>
            <a:pPr eaLnBrk="1" hangingPunct="1">
              <a:buFont typeface="Calibri" panose="020F0502020204030204" pitchFamily="34" charset="0"/>
              <a:buAutoNum type="arabicPeriod"/>
            </a:pPr>
            <a:r>
              <a:rPr lang="en-US" altLang="en-US" sz="2400" dirty="0" smtClean="0">
                <a:solidFill>
                  <a:srgbClr val="0A0C0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Chebyshev </a:t>
            </a:r>
            <a:r>
              <a:rPr lang="en-US" altLang="en-US" sz="2400" dirty="0">
                <a:solidFill>
                  <a:srgbClr val="0A0C0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Stopband Amplitude Sidelobes</a:t>
            </a:r>
          </a:p>
          <a:p>
            <a:pPr eaLnBrk="1" hangingPunct="1">
              <a:buFont typeface="Calibri" panose="020F0502020204030204" pitchFamily="34" charset="0"/>
              <a:buAutoNum type="arabicPeriod"/>
            </a:pPr>
            <a:r>
              <a:rPr lang="en-US" altLang="en-US" sz="2400" dirty="0">
                <a:solidFill>
                  <a:srgbClr val="0A0C0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Not Scaling Signal Samples with SNR</a:t>
            </a:r>
          </a:p>
          <a:p>
            <a:pPr eaLnBrk="1" hangingPunct="1">
              <a:buFont typeface="Calibri" panose="020F0502020204030204" pitchFamily="34" charset="0"/>
              <a:buAutoNum type="arabicPeriod"/>
            </a:pPr>
            <a:r>
              <a:rPr lang="en-US" altLang="en-US" sz="2400" dirty="0">
                <a:solidFill>
                  <a:srgbClr val="0A0C0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Cooley-Tukey FFT Instead of Good-Thomas FFT</a:t>
            </a:r>
          </a:p>
        </p:txBody>
      </p:sp>
      <p:pic>
        <p:nvPicPr>
          <p:cNvPr id="7" name="Picture 6" descr="C:\Users\Stephanie\AppData\Local\Microsoft\Windows\Temporary Internet Files\Content.IE5\44TXKI6C\MCj04380680000[1].png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C1472C32-153E-433E-918C-E2BE787428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lum bright="50000" contrast="-70000"/>
          </a:blip>
          <a:srcRect/>
          <a:stretch>
            <a:fillRect/>
          </a:stretch>
        </p:blipFill>
        <p:spPr bwMode="auto">
          <a:xfrm>
            <a:off x="9430590" y="0"/>
            <a:ext cx="2743200" cy="27432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Rectangle 1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F756CB75-1079-4CB5-87E0-C778CF22CC4A}"/>
              </a:ext>
            </a:extLst>
          </p:cNvPr>
          <p:cNvSpPr/>
          <p:nvPr/>
        </p:nvSpPr>
        <p:spPr>
          <a:xfrm>
            <a:off x="2680870" y="1295400"/>
            <a:ext cx="541686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en-US" sz="3600" dirty="0">
                <a:solidFill>
                  <a:srgbClr val="0A0C0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Poor Designs in Past Radios</a:t>
            </a: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680974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Slide Number Placeholder 1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DE59F327-7149-4947-AF6E-261A4E03BC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11503024" y="5791200"/>
            <a:ext cx="685801" cy="365125"/>
          </a:xfrm>
          <a:noFill/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FontTx/>
              <a:buNone/>
            </a:pPr>
            <a:fld id="{180BF321-542C-4974-93CF-C7B8E1B6F4CE}" type="slidenum">
              <a:rPr lang="en-US" altLang="en-US" sz="1800">
                <a:latin typeface="Comic Sans MS" panose="030F0702030302020204" pitchFamily="66" charset="0"/>
              </a:rPr>
              <a:pPr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t>10</a:t>
            </a:fld>
            <a:endParaRPr lang="en-US" altLang="en-US" sz="1800" dirty="0">
              <a:latin typeface="Comic Sans MS" panose="030F0702030302020204" pitchFamily="66" charset="0"/>
            </a:endParaRPr>
          </a:p>
        </p:txBody>
      </p:sp>
      <p:pic>
        <p:nvPicPr>
          <p:cNvPr id="62467" name="Picture 2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B35FDC97-17AA-4A30-9B6D-45A83DE707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291343" y="381000"/>
            <a:ext cx="9078471" cy="601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20775482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Slide Number Placeholder 1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305A696D-3197-47F8-AF0E-0F187D836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11577173" y="5715000"/>
            <a:ext cx="609601" cy="365125"/>
          </a:xfrm>
          <a:noFill/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FontTx/>
              <a:buNone/>
            </a:pPr>
            <a:fld id="{CC573610-F2C3-4F40-9210-07227AE4A642}" type="slidenum">
              <a:rPr lang="en-US" altLang="en-US" sz="1800">
                <a:latin typeface="Comic Sans MS" panose="030F0702030302020204" pitchFamily="66" charset="0"/>
              </a:rPr>
              <a:pPr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t>11</a:t>
            </a:fld>
            <a:endParaRPr lang="en-US" altLang="en-US" sz="1800">
              <a:latin typeface="Comic Sans MS" panose="030F0702030302020204" pitchFamily="66" charset="0"/>
            </a:endParaRPr>
          </a:p>
        </p:txBody>
      </p:sp>
      <p:pic>
        <p:nvPicPr>
          <p:cNvPr id="63491" name="Picture 2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1939FA5C-26FE-400B-BA80-75A48E6EC7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370012" y="452903"/>
            <a:ext cx="9128126" cy="58888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6FE9DA65-5DF1-4B14-99C6-250F63E9FE5E}"/>
              </a:ext>
            </a:extLst>
          </p:cNvPr>
          <p:cNvSpPr txBox="1"/>
          <p:nvPr/>
        </p:nvSpPr>
        <p:spPr>
          <a:xfrm>
            <a:off x="10122460" y="22412"/>
            <a:ext cx="18149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 Times longer</a:t>
            </a:r>
          </a:p>
          <a:p>
            <a:r>
              <a:rPr lang="en-US" dirty="0"/>
              <a:t>Same shift of 128</a:t>
            </a: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45565751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14" name="Picture 2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44E4EADE-B04F-4E60-B802-D0726D0FAB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751012" y="1371601"/>
            <a:ext cx="8686800" cy="535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466" name="Title 1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367F9373-5FB6-49EF-AF1C-01A8B011C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0012" y="76200"/>
            <a:ext cx="9982200" cy="1143000"/>
          </a:xfrm>
        </p:spPr>
        <p:txBody>
          <a:bodyPr>
            <a:normAutofit fontScale="90000"/>
          </a:bodyPr>
          <a:lstStyle/>
          <a:p>
            <a:pPr algn="ctr">
              <a:defRPr/>
            </a:pPr>
            <a:r>
              <a:rPr lang="en-US" altLang="en-US" sz="2400" b="0" dirty="0">
                <a:solidFill>
                  <a:srgbClr val="0A0C0E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Windows </a:t>
            </a:r>
            <a:br>
              <a:rPr lang="en-US" altLang="en-US" sz="2400" b="0" dirty="0">
                <a:solidFill>
                  <a:srgbClr val="0A0C0E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2400" b="0" dirty="0">
                <a:solidFill>
                  <a:srgbClr val="0A0C0E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Trade Increased Spectral Main Lobe Width for </a:t>
            </a:r>
            <a:br>
              <a:rPr lang="en-US" altLang="en-US" sz="2400" b="0" dirty="0">
                <a:solidFill>
                  <a:srgbClr val="0A0C0E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2400" b="0" dirty="0">
                <a:solidFill>
                  <a:srgbClr val="0A0C0E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Reduced Level Spectral Side Lobes</a:t>
            </a:r>
          </a:p>
        </p:txBody>
      </p:sp>
      <p:sp>
        <p:nvSpPr>
          <p:cNvPr id="64516" name="Slide Number Placeholder 3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659E1D20-6888-4020-AA84-1AF3F48FE8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11503024" y="5715000"/>
            <a:ext cx="685801" cy="365125"/>
          </a:xfrm>
          <a:noFill/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FontTx/>
              <a:buNone/>
            </a:pPr>
            <a:fld id="{E9ADEA4E-56BE-440E-A2C1-CD7582E5597F}" type="slidenum">
              <a:rPr lang="en-US" altLang="en-US" sz="1800">
                <a:latin typeface="Comic Sans MS" panose="030F0702030302020204" pitchFamily="66" charset="0"/>
              </a:rPr>
              <a:pPr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t>12</a:t>
            </a:fld>
            <a:endParaRPr lang="en-US" altLang="en-US" sz="1800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635481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38" name="Picture 2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720CF85C-4F31-4EE9-84FE-2A2A7F53DB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827212" y="472966"/>
            <a:ext cx="4114800" cy="63850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5539" name="TextBox 2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1FC4A084-45A1-43BE-9124-0D450075DC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99112" y="784012"/>
            <a:ext cx="50292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800" b="0" dirty="0">
                <a:solidFill>
                  <a:srgbClr val="0033CC"/>
                </a:solidFill>
              </a:rPr>
              <a:t>Main Lobe BW = fs/N</a:t>
            </a:r>
          </a:p>
          <a:p>
            <a:pPr eaLnBrk="1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800" b="0" dirty="0">
                <a:solidFill>
                  <a:srgbClr val="0033CC"/>
                </a:solidFill>
              </a:rPr>
              <a:t>Nyquist Rate = fs/N                      </a:t>
            </a:r>
            <a:r>
              <a:rPr lang="en-US" altLang="en-US" sz="1800" b="0" dirty="0">
                <a:solidFill>
                  <a:srgbClr val="FF0000"/>
                </a:solidFill>
              </a:rPr>
              <a:t>(No Overlap)</a:t>
            </a:r>
          </a:p>
          <a:p>
            <a:pPr eaLnBrk="1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800" b="0" dirty="0">
                <a:solidFill>
                  <a:srgbClr val="0033CC"/>
                </a:solidFill>
              </a:rPr>
              <a:t>Perform N-to-1 Down Sample in DFT</a:t>
            </a:r>
          </a:p>
          <a:p>
            <a:pPr eaLnBrk="1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800" b="0" dirty="0">
                <a:solidFill>
                  <a:srgbClr val="0033CC"/>
                </a:solidFill>
              </a:rPr>
              <a:t>Input N-samples, Output 1 Output Sample</a:t>
            </a:r>
          </a:p>
        </p:txBody>
      </p:sp>
      <p:sp>
        <p:nvSpPr>
          <p:cNvPr id="65540" name="Rectangle 3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475D6BA7-7AF3-4DA5-A9B0-77606B2D83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19936" y="2173287"/>
            <a:ext cx="50292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800" b="0" dirty="0">
                <a:solidFill>
                  <a:srgbClr val="0033CC"/>
                </a:solidFill>
              </a:rPr>
              <a:t>Main Lobe BW = 2fs/N fs/N</a:t>
            </a:r>
          </a:p>
          <a:p>
            <a:pPr eaLnBrk="1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800" b="0" dirty="0">
                <a:solidFill>
                  <a:srgbClr val="0033CC"/>
                </a:solidFill>
              </a:rPr>
              <a:t>Nyquist Rate = 2fs/N = fs/(N/2)  </a:t>
            </a:r>
            <a:r>
              <a:rPr lang="en-US" altLang="en-US" sz="1800" b="0" dirty="0">
                <a:solidFill>
                  <a:srgbClr val="FF0000"/>
                </a:solidFill>
              </a:rPr>
              <a:t>(50% Overlap)</a:t>
            </a:r>
          </a:p>
          <a:p>
            <a:pPr eaLnBrk="1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800" b="0" dirty="0">
                <a:solidFill>
                  <a:srgbClr val="0033CC"/>
                </a:solidFill>
              </a:rPr>
              <a:t>Perform N-to-2 Down Sample in DFT</a:t>
            </a:r>
          </a:p>
          <a:p>
            <a:pPr eaLnBrk="1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800" b="0" dirty="0">
                <a:solidFill>
                  <a:srgbClr val="0033CC"/>
                </a:solidFill>
              </a:rPr>
              <a:t>Input N/2-samples, Output 1 Output Sample</a:t>
            </a:r>
          </a:p>
        </p:txBody>
      </p:sp>
      <p:sp>
        <p:nvSpPr>
          <p:cNvPr id="65541" name="Rectangle 4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D5C7BF0E-9286-45EB-B33A-07AA60EE0C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19936" y="3628137"/>
            <a:ext cx="50292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800" b="0" dirty="0">
                <a:solidFill>
                  <a:srgbClr val="0033CC"/>
                </a:solidFill>
              </a:rPr>
              <a:t>Main Lobe BW = 3fs/N fs/N</a:t>
            </a:r>
          </a:p>
          <a:p>
            <a:pPr eaLnBrk="1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800" b="0" dirty="0">
                <a:solidFill>
                  <a:srgbClr val="0033CC"/>
                </a:solidFill>
              </a:rPr>
              <a:t>Nyquist Rate = 3fs/N = fs/(N/3) </a:t>
            </a:r>
            <a:r>
              <a:rPr lang="en-US" altLang="en-US" sz="1800" b="0" dirty="0">
                <a:solidFill>
                  <a:srgbClr val="FF0000"/>
                </a:solidFill>
              </a:rPr>
              <a:t>(66.6% Overlap)</a:t>
            </a:r>
          </a:p>
          <a:p>
            <a:pPr eaLnBrk="1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800" b="0" dirty="0">
                <a:solidFill>
                  <a:srgbClr val="0033CC"/>
                </a:solidFill>
              </a:rPr>
              <a:t>Perform N-to-3 Down Sample in DFT</a:t>
            </a:r>
          </a:p>
          <a:p>
            <a:pPr eaLnBrk="1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800" b="0" dirty="0">
                <a:solidFill>
                  <a:srgbClr val="0033CC"/>
                </a:solidFill>
              </a:rPr>
              <a:t>Input N/3-samples, Output 1 Output Sample</a:t>
            </a:r>
          </a:p>
        </p:txBody>
      </p:sp>
      <p:sp>
        <p:nvSpPr>
          <p:cNvPr id="65542" name="Rectangle 5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0BE101D2-185F-4F63-89F2-8222B7475F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19936" y="5109881"/>
            <a:ext cx="49530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800" b="0" dirty="0">
                <a:solidFill>
                  <a:srgbClr val="0033CC"/>
                </a:solidFill>
              </a:rPr>
              <a:t>Main Lobe BW = 4fs/N</a:t>
            </a:r>
          </a:p>
          <a:p>
            <a:pPr eaLnBrk="1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800" b="0" dirty="0">
                <a:solidFill>
                  <a:srgbClr val="0033CC"/>
                </a:solidFill>
              </a:rPr>
              <a:t>Nyquist Rate = 4fs/N = fs/(N/4)  </a:t>
            </a:r>
            <a:r>
              <a:rPr lang="en-US" altLang="en-US" sz="1800" b="0" dirty="0">
                <a:solidFill>
                  <a:srgbClr val="FF0000"/>
                </a:solidFill>
              </a:rPr>
              <a:t>(75% Overlap)</a:t>
            </a:r>
          </a:p>
          <a:p>
            <a:pPr eaLnBrk="1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800" b="0" dirty="0">
                <a:solidFill>
                  <a:srgbClr val="0033CC"/>
                </a:solidFill>
              </a:rPr>
              <a:t>Perform N-to-4 Down Sample in DFT</a:t>
            </a:r>
          </a:p>
          <a:p>
            <a:pPr eaLnBrk="1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800" b="0" dirty="0">
                <a:solidFill>
                  <a:srgbClr val="0033CC"/>
                </a:solidFill>
              </a:rPr>
              <a:t>Input N/4-samples, Output 1 Output Sample</a:t>
            </a:r>
          </a:p>
        </p:txBody>
      </p:sp>
      <p:sp>
        <p:nvSpPr>
          <p:cNvPr id="65543" name="Slide Number Placeholder 6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F6B51A11-68BE-40CB-88C5-2507F58F03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11579224" y="5791200"/>
            <a:ext cx="609601" cy="365125"/>
          </a:xfrm>
          <a:noFill/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FontTx/>
              <a:buNone/>
            </a:pPr>
            <a:fld id="{470422B7-1F18-4261-9A80-12B2D9DA02BF}" type="slidenum">
              <a:rPr lang="en-US" altLang="en-US" sz="1800">
                <a:latin typeface="Comic Sans MS" panose="030F0702030302020204" pitchFamily="66" charset="0"/>
              </a:rPr>
              <a:pPr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t>13</a:t>
            </a:fld>
            <a:endParaRPr lang="en-US" altLang="en-US" sz="1800">
              <a:latin typeface="Comic Sans MS" panose="030F0702030302020204" pitchFamily="66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7F05877D-A98E-4A7D-81A2-20FF48618017}"/>
              </a:ext>
            </a:extLst>
          </p:cNvPr>
          <p:cNvSpPr txBox="1"/>
          <p:nvPr/>
        </p:nvSpPr>
        <p:spPr>
          <a:xfrm>
            <a:off x="2665412" y="-44023"/>
            <a:ext cx="6345199" cy="8309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2400" dirty="0"/>
              <a:t>Satisfy Nyquist Criterion, Examine Main Lobe BW </a:t>
            </a:r>
          </a:p>
          <a:p>
            <a:pPr algn="ctr">
              <a:defRPr/>
            </a:pPr>
            <a:r>
              <a:rPr lang="en-US" sz="2400" dirty="0"/>
              <a:t>Choose Sample Rate from </a:t>
            </a:r>
            <a:r>
              <a:rPr lang="en-US" sz="2400" dirty="0" err="1"/>
              <a:t>Mainlobe</a:t>
            </a:r>
            <a:r>
              <a:rPr lang="en-US" sz="2400" dirty="0"/>
              <a:t> Bandwidth</a:t>
            </a: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354622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62" name="Picture 2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58D578D5-B0E2-4E13-82F3-FF9D2ECE89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522412" y="990600"/>
            <a:ext cx="8991600" cy="586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4514" name="Title 1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20E048A1-D79B-4878-8762-C82A026042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2912" y="209550"/>
            <a:ext cx="8763000" cy="762000"/>
          </a:xfrm>
        </p:spPr>
        <p:txBody>
          <a:bodyPr>
            <a:normAutofit/>
          </a:bodyPr>
          <a:lstStyle/>
          <a:p>
            <a:pPr algn="ctr">
              <a:defRPr/>
            </a:pPr>
            <a:r>
              <a:rPr lang="en-US" altLang="en-US" sz="2000" b="0" dirty="0">
                <a:solidFill>
                  <a:srgbClr val="0033C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 Point Smooth Window: BW is 4-Times Width of Rectangle Window</a:t>
            </a:r>
            <a:br>
              <a:rPr lang="en-US" altLang="en-US" sz="2000" b="0" dirty="0">
                <a:solidFill>
                  <a:srgbClr val="0033C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2000" b="0" dirty="0">
                <a:solidFill>
                  <a:srgbClr val="0033C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4N Point Smooth Window: BW is Equal to Width of Rectangle Window </a:t>
            </a:r>
          </a:p>
        </p:txBody>
      </p:sp>
      <p:sp>
        <p:nvSpPr>
          <p:cNvPr id="66564" name="Slide Number Placeholder 6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1F9CCAB3-C9DF-4707-80A0-696523A4B0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11510288" y="5765502"/>
            <a:ext cx="666751" cy="365125"/>
          </a:xfrm>
          <a:noFill/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FontTx/>
              <a:buNone/>
            </a:pPr>
            <a:fld id="{86BE0A52-9306-4F4F-84C8-911A5E21E11F}" type="slidenum">
              <a:rPr lang="en-US" altLang="en-US" sz="1800">
                <a:latin typeface="Comic Sans MS" panose="030F0702030302020204" pitchFamily="66" charset="0"/>
              </a:rPr>
              <a:pPr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t>14</a:t>
            </a:fld>
            <a:endParaRPr lang="en-US" altLang="en-US" sz="1800" dirty="0">
              <a:latin typeface="Comic Sans MS" panose="030F0702030302020204" pitchFamily="66" charset="0"/>
            </a:endParaRPr>
          </a:p>
        </p:txBody>
      </p:sp>
      <p:sp>
        <p:nvSpPr>
          <p:cNvPr id="66565" name="TextBox 5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CDE62F10-026C-4C3A-A7B7-E4F857016B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3412" y="5486401"/>
            <a:ext cx="2334935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Bin 4 of 4N Point FFT </a:t>
            </a:r>
          </a:p>
          <a:p>
            <a:pPr eaLnBrk="1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is same BW as</a:t>
            </a:r>
          </a:p>
          <a:p>
            <a:pPr eaLnBrk="1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Bin 1 of N Point FFT</a:t>
            </a: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4110065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E22348C9-C1F6-4C6E-8B8C-E2A6CA2CE8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7212" y="184666"/>
            <a:ext cx="8305800" cy="1295400"/>
          </a:xfrm>
        </p:spPr>
        <p:txBody>
          <a:bodyPr/>
          <a:lstStyle/>
          <a:p>
            <a:pPr algn="ctr">
              <a:defRPr/>
            </a:pPr>
            <a:r>
              <a:rPr lang="en-US" sz="2000" b="0" dirty="0">
                <a:solidFill>
                  <a:srgbClr val="0033C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Successive Non Overlapped Window Intervals of Length N </a:t>
            </a:r>
            <a:br>
              <a:rPr lang="en-US" sz="2000" b="0" dirty="0">
                <a:solidFill>
                  <a:srgbClr val="0033C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b="0" dirty="0">
                <a:solidFill>
                  <a:srgbClr val="0033C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Overlapped Window Intervals of Length 4N, </a:t>
            </a:r>
            <a:br>
              <a:rPr lang="en-US" sz="2000" b="0" dirty="0">
                <a:solidFill>
                  <a:srgbClr val="0033C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b="0" dirty="0">
                <a:solidFill>
                  <a:srgbClr val="0033C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and 4-to-1 Folded (or Aliased) Window Intervals</a:t>
            </a:r>
            <a:br>
              <a:rPr lang="en-US" sz="2000" b="0" dirty="0">
                <a:solidFill>
                  <a:srgbClr val="0033C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b="0" dirty="0">
                <a:solidFill>
                  <a:srgbClr val="0033C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sz="2000" b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Folded Window is a Polyphase Partition </a:t>
            </a:r>
          </a:p>
        </p:txBody>
      </p:sp>
      <p:sp>
        <p:nvSpPr>
          <p:cNvPr id="67587" name="Slide Number Placeholder 5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8A6DF7B1-4BF7-4E5A-AA35-28A0A156E4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11580812" y="5715000"/>
            <a:ext cx="762001" cy="365125"/>
          </a:xfrm>
          <a:noFill/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FontTx/>
              <a:buNone/>
            </a:pPr>
            <a:fld id="{48227CD0-6F6B-4650-ABFC-A11CE881789D}" type="slidenum">
              <a:rPr lang="en-US" altLang="en-US" sz="1800">
                <a:latin typeface="Comic Sans MS" panose="030F0702030302020204" pitchFamily="66" charset="0"/>
              </a:rPr>
              <a:pPr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t>15</a:t>
            </a:fld>
            <a:endParaRPr lang="en-US" altLang="en-US" sz="1800" dirty="0">
              <a:latin typeface="Comic Sans MS" panose="030F0702030302020204" pitchFamily="66" charset="0"/>
            </a:endParaRPr>
          </a:p>
        </p:txBody>
      </p:sp>
      <p:sp>
        <p:nvSpPr>
          <p:cNvPr id="67588" name="Rectangle 2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59E2A512-7E50-4C3D-BA83-01E1BC2A73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2413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en-US" altLang="en-US" sz="1800" b="0">
              <a:latin typeface="Tahoma" panose="020B0604030504040204" pitchFamily="34" charset="0"/>
            </a:endParaRPr>
          </a:p>
        </p:txBody>
      </p:sp>
      <p:sp>
        <p:nvSpPr>
          <p:cNvPr id="67589" name="Rectangle 4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D461D5D5-F96E-4712-A63D-272154DC41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2413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en-US" altLang="en-US" sz="1800" b="0">
              <a:latin typeface="Tahoma" panose="020B0604030504040204" pitchFamily="34" charset="0"/>
            </a:endParaRPr>
          </a:p>
        </p:txBody>
      </p:sp>
      <p:graphicFrame>
        <p:nvGraphicFramePr>
          <p:cNvPr id="67590" name="Object 3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0F210CD6-C951-4EDB-9F5B-7D4FBD8F908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515390483"/>
              </p:ext>
            </p:extLst>
          </p:nvPr>
        </p:nvGraphicFramePr>
        <p:xfrm>
          <a:off x="1827212" y="1593010"/>
          <a:ext cx="8305800" cy="4724400"/>
        </p:xfrm>
        <a:graphic>
          <a:graphicData uri="http://schemas.openxmlformats.org/presentationml/2006/ole">
            <p:oleObj spid="_x0000_s162860" name="CorelDRAW" r:id="rId3" imgW="7912100" imgH="5740400" progId="">
              <p:embed/>
            </p:oleObj>
          </a:graphicData>
        </a:graphic>
      </p:graphicFrame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434898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Title 1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355D8F29-1FDC-4496-BF38-0CC7E9299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9212" y="228600"/>
            <a:ext cx="7239000" cy="1143000"/>
          </a:xfrm>
        </p:spPr>
        <p:txBody>
          <a:bodyPr>
            <a:normAutofit/>
          </a:bodyPr>
          <a:lstStyle/>
          <a:p>
            <a:pPr algn="ctr">
              <a:defRPr/>
            </a:pPr>
            <a:r>
              <a:rPr lang="en-US" altLang="en-US" sz="2800" b="0" dirty="0">
                <a:solidFill>
                  <a:srgbClr val="0A0C0E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4-N Point Window Folded 4-to-1 by Poly-Phase Partition as Input to N-Point FFT</a:t>
            </a:r>
          </a:p>
        </p:txBody>
      </p:sp>
      <p:pic>
        <p:nvPicPr>
          <p:cNvPr id="6" name="Content Placeholder 5" descr=".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2F315DE4-4763-4F05-8362-A5E778B9EAE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/>
          <a:stretch>
            <a:fillRect/>
          </a:stretch>
        </p:blipFill>
        <p:spPr>
          <a:xfrm>
            <a:off x="2613026" y="2806992"/>
            <a:ext cx="974725" cy="3048000"/>
          </a:xfrm>
          <a:noFill/>
        </p:spPr>
      </p:pic>
      <p:sp>
        <p:nvSpPr>
          <p:cNvPr id="68612" name="Slide Number Placeholder 3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F6786426-C63A-45A7-9105-14449CF20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11504612" y="5791200"/>
            <a:ext cx="609601" cy="365125"/>
          </a:xfrm>
          <a:noFill/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FontTx/>
              <a:buNone/>
            </a:pPr>
            <a:fld id="{8B2C6E97-B7BE-4511-83B1-78F609D11FAB}" type="slidenum">
              <a:rPr lang="en-US" altLang="en-US" sz="1800">
                <a:latin typeface="Comic Sans MS" panose="030F0702030302020204" pitchFamily="66" charset="0"/>
              </a:rPr>
              <a:pPr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t>16</a:t>
            </a:fld>
            <a:endParaRPr lang="en-US" altLang="en-US" sz="1800" dirty="0">
              <a:latin typeface="Comic Sans MS" panose="030F0702030302020204" pitchFamily="66" charset="0"/>
            </a:endParaRPr>
          </a:p>
        </p:txBody>
      </p:sp>
      <p:graphicFrame>
        <p:nvGraphicFramePr>
          <p:cNvPr id="7" name="Object 9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5A9C901D-F2EC-4CE5-BBCB-C624029AF38E}"/>
              </a:ext>
            </a:extLst>
          </p:cNvPr>
          <p:cNvGraphicFramePr>
            <a:graphicFrameLocks noGrp="1" noChangeAspect="1"/>
          </p:cNvGraphicFramePr>
          <p:nvPr>
            <p:ph sz="quarter" idx="4294967295"/>
            <p:extLst/>
          </p:nvPr>
        </p:nvGraphicFramePr>
        <p:xfrm>
          <a:off x="1454151" y="1484313"/>
          <a:ext cx="2133600" cy="1227138"/>
        </p:xfrm>
        <a:graphic>
          <a:graphicData uri="http://schemas.openxmlformats.org/presentationml/2006/ole">
            <p:oleObj spid="_x0000_s163884" name="CorelDRAW" r:id="rId4" imgW="2790825" imgH="1600200" progId="">
              <p:embed/>
            </p:oleObj>
          </a:graphicData>
        </a:graphic>
      </p:graphicFrame>
      <p:pic>
        <p:nvPicPr>
          <p:cNvPr id="68614" name="Picture 2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6640934E-72DA-4574-A5D1-0769B5E469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884613" y="1484313"/>
            <a:ext cx="6316663" cy="4919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786057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AC554DBD-F783-4AE1-9901-D26F7A5B33D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A03FAB71-74E7-4E64-979E-30B3E459AD38}"/>
              </a:ext>
            </a:extLst>
          </p:cNvPr>
          <p:cNvSpPr txBox="1"/>
          <p:nvPr/>
        </p:nvSpPr>
        <p:spPr>
          <a:xfrm>
            <a:off x="4265612" y="1219200"/>
            <a:ext cx="40841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RECOMMENDATION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5A1247F5-347F-468E-9EEF-8FAD885DF18F}"/>
              </a:ext>
            </a:extLst>
          </p:cNvPr>
          <p:cNvSpPr txBox="1"/>
          <p:nvPr/>
        </p:nvSpPr>
        <p:spPr>
          <a:xfrm>
            <a:off x="1538198" y="2133600"/>
            <a:ext cx="9862572" cy="4893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High Performance Radios</a:t>
            </a:r>
          </a:p>
          <a:p>
            <a:pPr algn="ctr"/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When performing High Dynamic range Spectral analysis</a:t>
            </a:r>
          </a:p>
          <a:p>
            <a:pPr algn="ctr"/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Window with sidelobes matched to target dynamic range, say 100 dB, and</a:t>
            </a:r>
          </a:p>
          <a:p>
            <a:pPr algn="ctr"/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Sliding Overlapped Windows with 75% overlap</a:t>
            </a:r>
          </a:p>
          <a:p>
            <a:pPr algn="ctr"/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Also Consider using Polyphase 4-to-1 Folding of Extended length Window</a:t>
            </a:r>
          </a:p>
          <a:p>
            <a:pPr algn="ctr"/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avoid larger transform and highly correlated spectral samples</a:t>
            </a:r>
          </a:p>
          <a:p>
            <a:pPr algn="ctr"/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4187869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C35BBAF2-6256-4B29-86F9-5502196284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646612" y="6356351"/>
            <a:ext cx="2895600" cy="365125"/>
          </a:xfrm>
        </p:spPr>
        <p:txBody>
          <a:bodyPr rtlCol="0"/>
          <a:lstStyle/>
          <a:p>
            <a:pPr algn="ctr">
              <a:defRPr/>
            </a:pPr>
            <a:fld id="{90E9E978-9C98-4BB5-BDE9-11D9FABB1EF0}" type="slidenum">
              <a:rPr lang="en-US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rPr>
              <a:pPr algn="ctr">
                <a:defRPr/>
              </a:pPr>
              <a:t>18</a:t>
            </a:fld>
            <a:endParaRPr lang="en-US">
              <a:solidFill>
                <a:schemeClr val="tx1">
                  <a:tint val="75000"/>
                </a:schemeClr>
              </a:solidFill>
              <a:latin typeface="+mn-lt"/>
              <a:cs typeface="+mn-cs"/>
            </a:endParaRPr>
          </a:p>
        </p:txBody>
      </p:sp>
      <p:sp>
        <p:nvSpPr>
          <p:cNvPr id="13316" name="TextBox 5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5BB60F85-88C6-4E87-91EC-9D66816D84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60700" y="2438401"/>
            <a:ext cx="8417304" cy="37856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257175" indent="-257175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buFont typeface="Calibri" panose="020F0502020204030204" pitchFamily="34" charset="0"/>
              <a:buAutoNum type="arabicPeriod"/>
            </a:pPr>
            <a:r>
              <a:rPr lang="en-US" altLang="en-US" sz="2400" dirty="0">
                <a:solidFill>
                  <a:srgbClr val="0A0C0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Ignoring Analog path Imbalance</a:t>
            </a:r>
          </a:p>
          <a:p>
            <a:pPr eaLnBrk="1" hangingPunct="1">
              <a:buFont typeface="Calibri" panose="020F0502020204030204" pitchFamily="34" charset="0"/>
              <a:buAutoNum type="arabicPeriod"/>
            </a:pPr>
            <a:r>
              <a:rPr lang="en-US" altLang="en-US" sz="2400" dirty="0">
                <a:solidFill>
                  <a:srgbClr val="0A0C0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Cosine Tapered Nyquist Pulses</a:t>
            </a:r>
          </a:p>
          <a:p>
            <a:pPr eaLnBrk="1" hangingPunct="1">
              <a:buFont typeface="Calibri" panose="020F0502020204030204" pitchFamily="34" charset="0"/>
              <a:buAutoNum type="arabicPeriod"/>
            </a:pPr>
            <a:r>
              <a:rPr lang="en-US" altLang="en-US" sz="2400" dirty="0">
                <a:solidFill>
                  <a:srgbClr val="0A0C0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Reduced Excess BW in Shaping Filters</a:t>
            </a:r>
          </a:p>
          <a:p>
            <a:pPr eaLnBrk="1" hangingPunct="1">
              <a:buFont typeface="Calibri" panose="020F0502020204030204" pitchFamily="34" charset="0"/>
              <a:buAutoNum type="arabicPeriod"/>
            </a:pPr>
            <a:r>
              <a:rPr lang="en-US" altLang="en-US" sz="2400" dirty="0">
                <a:solidFill>
                  <a:srgbClr val="0A0C0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Gaussian Shaped Windows and Filters</a:t>
            </a:r>
          </a:p>
          <a:p>
            <a:pPr eaLnBrk="1" hangingPunct="1">
              <a:buFont typeface="Calibri" panose="020F0502020204030204" pitchFamily="34" charset="0"/>
              <a:buAutoNum type="arabicPeriod"/>
            </a:pPr>
            <a:r>
              <a:rPr lang="en-US" altLang="en-US" sz="2400" dirty="0">
                <a:solidFill>
                  <a:srgbClr val="0A0C0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Scaling Filter Coefficients to Obtain Unity Pass-Band Gain</a:t>
            </a:r>
          </a:p>
          <a:p>
            <a:pPr eaLnBrk="1" hangingPunct="1">
              <a:buFont typeface="Calibri" panose="020F0502020204030204" pitchFamily="34" charset="0"/>
              <a:buAutoNum type="arabicPeriod"/>
            </a:pPr>
            <a:r>
              <a:rPr lang="en-US" altLang="en-US" sz="2400" dirty="0">
                <a:solidFill>
                  <a:srgbClr val="0A0C0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Sliding Window Spectrum Analysis with less Than 75% </a:t>
            </a:r>
            <a:r>
              <a:rPr lang="en-US" altLang="en-US" sz="2400" dirty="0" smtClean="0">
                <a:solidFill>
                  <a:srgbClr val="0A0C0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Overlap</a:t>
            </a:r>
          </a:p>
          <a:p>
            <a:pPr>
              <a:buFont typeface="Calibri" panose="020F0502020204030204" pitchFamily="34" charset="0"/>
              <a:buAutoNum type="arabicPeriod"/>
            </a:pPr>
            <a:r>
              <a:rPr lang="en-US" altLang="en-US" sz="24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Big Signal Capture of AGC in Spectrum Analyzers  </a:t>
            </a:r>
          </a:p>
          <a:p>
            <a:pPr eaLnBrk="1" hangingPunct="1">
              <a:buFont typeface="Calibri" panose="020F0502020204030204" pitchFamily="34" charset="0"/>
              <a:buAutoNum type="arabicPeriod"/>
            </a:pPr>
            <a:r>
              <a:rPr lang="en-US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Chebyshev 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Stopband Amplitude Sidelobes</a:t>
            </a:r>
          </a:p>
          <a:p>
            <a:pPr eaLnBrk="1" hangingPunct="1">
              <a:buFont typeface="Calibri" panose="020F0502020204030204" pitchFamily="34" charset="0"/>
              <a:buAutoNum type="arabicPeriod"/>
            </a:pPr>
            <a:r>
              <a:rPr lang="en-US" altLang="en-US" sz="2400" dirty="0">
                <a:solidFill>
                  <a:srgbClr val="0A0C0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Not Scaling Signal Samples with SNR</a:t>
            </a:r>
          </a:p>
          <a:p>
            <a:pPr eaLnBrk="1" hangingPunct="1">
              <a:buFont typeface="Calibri" panose="020F0502020204030204" pitchFamily="34" charset="0"/>
              <a:buAutoNum type="arabicPeriod"/>
            </a:pPr>
            <a:r>
              <a:rPr lang="en-US" altLang="en-US" sz="2400" dirty="0">
                <a:solidFill>
                  <a:srgbClr val="0A0C0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Cooley-Tukey FFT Instead of Good-Thomas FFT</a:t>
            </a:r>
          </a:p>
        </p:txBody>
      </p:sp>
      <p:pic>
        <p:nvPicPr>
          <p:cNvPr id="7" name="Picture 6" descr="C:\Users\Stephanie\AppData\Local\Microsoft\Windows\Temporary Internet Files\Content.IE5\44TXKI6C\MCj04380680000[1].png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C1472C32-153E-433E-918C-E2BE787428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lum bright="50000" contrast="-70000"/>
          </a:blip>
          <a:srcRect/>
          <a:stretch>
            <a:fillRect/>
          </a:stretch>
        </p:blipFill>
        <p:spPr bwMode="auto">
          <a:xfrm>
            <a:off x="9430590" y="0"/>
            <a:ext cx="2743200" cy="27432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Rectangle 1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E4CD3D00-325A-4BF5-A60A-EAE371C99E95}"/>
              </a:ext>
            </a:extLst>
          </p:cNvPr>
          <p:cNvSpPr/>
          <p:nvPr/>
        </p:nvSpPr>
        <p:spPr>
          <a:xfrm>
            <a:off x="11551893" y="5715000"/>
            <a:ext cx="5357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dirty="0">
                <a:solidFill>
                  <a:srgbClr val="4D5B6B"/>
                </a:solidFill>
              </a:rPr>
              <a:t>117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CB2B2991-132A-48C8-86FE-6C22E9DEBC69}"/>
              </a:ext>
            </a:extLst>
          </p:cNvPr>
          <p:cNvSpPr/>
          <p:nvPr/>
        </p:nvSpPr>
        <p:spPr>
          <a:xfrm>
            <a:off x="3020584" y="1183843"/>
            <a:ext cx="541686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altLang="en-US" sz="3600" dirty="0">
                <a:solidFill>
                  <a:srgbClr val="0A0C0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Poor Designs in Past Radios</a:t>
            </a: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4261776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649486" cy="660399"/>
          </a:xfrm>
        </p:spPr>
        <p:txBody>
          <a:bodyPr>
            <a:normAutofit/>
          </a:bodyPr>
          <a:lstStyle/>
          <a:p>
            <a:pPr algn="ctr">
              <a:defRPr/>
            </a:pPr>
            <a:r>
              <a:rPr lang="en-US" sz="3600" b="0" dirty="0" smtClean="0">
                <a:solidFill>
                  <a:schemeClr val="tx1"/>
                </a:solidFill>
                <a:effectLst/>
                <a:latin typeface="+mn-lt"/>
              </a:rPr>
              <a:t>2’s Complement Arithmetic; DC Bias</a:t>
            </a:r>
            <a:endParaRPr lang="en-US" sz="3600" b="0" dirty="0"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47108" name="Rectangle 2"/>
          <p:cNvSpPr>
            <a:spLocks noChangeArrowheads="1"/>
          </p:cNvSpPr>
          <p:nvPr/>
        </p:nvSpPr>
        <p:spPr bwMode="auto">
          <a:xfrm>
            <a:off x="1522413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Perpetua" panose="02020502060401020303" pitchFamily="18" charset="0"/>
            </a:endParaRPr>
          </a:p>
        </p:txBody>
      </p:sp>
      <p:graphicFrame>
        <p:nvGraphicFramePr>
          <p:cNvPr id="47106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116636069"/>
              </p:ext>
            </p:extLst>
          </p:nvPr>
        </p:nvGraphicFramePr>
        <p:xfrm>
          <a:off x="1198833" y="2133600"/>
          <a:ext cx="9909654" cy="2906413"/>
        </p:xfrm>
        <a:graphic>
          <a:graphicData uri="http://schemas.openxmlformats.org/presentationml/2006/ole">
            <p:oleObj spid="_x0000_s187403" name="CorelDRAW" r:id="rId3" imgW="8407400" imgH="2463800" progId="">
              <p:embed/>
            </p:oleObj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6567FB70-95C2-41C7-8C1D-2AA257FD5F22}" type="slidenum">
              <a:rPr lang="en-US" altLang="en-US">
                <a:solidFill>
                  <a:srgbClr val="FFFFFF"/>
                </a:solidFill>
                <a:latin typeface="Franklin Gothic Book" panose="020B0503020102020204" pitchFamily="34" charset="0"/>
              </a:rPr>
              <a:pPr eaLnBrk="1" hangingPunct="1"/>
              <a:t>19</a:t>
            </a:fld>
            <a:endParaRPr lang="en-US" altLang="en-US">
              <a:solidFill>
                <a:srgbClr val="FFFFFF"/>
              </a:solidFill>
              <a:latin typeface="Franklin Gothic Book" panose="020B05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38941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2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5FFA0168-E345-4CB2-882E-DF3CA960BE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208338" y="1905001"/>
            <a:ext cx="6429375" cy="3376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0963" name="TextBox 1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9A40F687-7051-4EA1-BE1B-11333D6654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55304" y="609600"/>
            <a:ext cx="925125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2800" b="0" dirty="0">
                <a:solidFill>
                  <a:srgbClr val="0A0C0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Ensemble Average to improve Statistics of Spectral Estimates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FD09C7CD-9624-436A-8E75-678452F41F06}"/>
              </a:ext>
            </a:extLst>
          </p:cNvPr>
          <p:cNvSpPr txBox="1"/>
          <p:nvPr/>
        </p:nvSpPr>
        <p:spPr>
          <a:xfrm>
            <a:off x="1751012" y="3778250"/>
            <a:ext cx="3448316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>
                <a:solidFill>
                  <a:srgbClr val="0A0C0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Sliding Window Fourier Transform</a:t>
            </a:r>
          </a:p>
        </p:txBody>
      </p:sp>
      <p:sp>
        <p:nvSpPr>
          <p:cNvPr id="40965" name="Rectangle 3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6DB99BAC-89EA-4A46-9373-4F2E7349E9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1012" y="4267200"/>
            <a:ext cx="372512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800" b="0" dirty="0">
                <a:solidFill>
                  <a:srgbClr val="0A0C0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Short Time Fourier Transform (STFT)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8EC5A10A-E47F-40F0-A546-9F024E5CF5ED}"/>
              </a:ext>
            </a:extLst>
          </p:cNvPr>
          <p:cNvSpPr txBox="1"/>
          <p:nvPr/>
        </p:nvSpPr>
        <p:spPr>
          <a:xfrm>
            <a:off x="7875587" y="3048000"/>
            <a:ext cx="219861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>
                <a:solidFill>
                  <a:srgbClr val="0A0C0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Time Varying Spectra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07474CBC-7CA8-43C3-B77F-9C470F261D08}"/>
              </a:ext>
            </a:extLst>
          </p:cNvPr>
          <p:cNvSpPr txBox="1"/>
          <p:nvPr/>
        </p:nvSpPr>
        <p:spPr>
          <a:xfrm>
            <a:off x="8110538" y="3592513"/>
            <a:ext cx="1814086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>
                <a:solidFill>
                  <a:srgbClr val="0A0C0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Waterfall Display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0377E27F-1AD8-4E2F-9B9D-6D32699BD342}"/>
              </a:ext>
            </a:extLst>
          </p:cNvPr>
          <p:cNvSpPr txBox="1"/>
          <p:nvPr/>
        </p:nvSpPr>
        <p:spPr>
          <a:xfrm>
            <a:off x="8038178" y="5456795"/>
            <a:ext cx="1958806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>
                <a:solidFill>
                  <a:srgbClr val="0A0C0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Ensemble Average </a:t>
            </a:r>
          </a:p>
          <a:p>
            <a:pPr>
              <a:defRPr/>
            </a:pPr>
            <a:r>
              <a:rPr lang="en-US" dirty="0">
                <a:solidFill>
                  <a:srgbClr val="0A0C0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Spectrum</a:t>
            </a:r>
          </a:p>
        </p:txBody>
      </p:sp>
      <p:sp>
        <p:nvSpPr>
          <p:cNvPr id="40969" name="Rectangle 7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A1528A92-8F7D-4D1E-82AF-749B10B21A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580812" y="5733239"/>
            <a:ext cx="4667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FontTx/>
              <a:buNone/>
            </a:pPr>
            <a:fld id="{6C1C3161-2303-45F0-BF68-A3DDFD54AD6D}" type="slidenum">
              <a:rPr lang="en-US" altLang="en-US" sz="1800">
                <a:latin typeface="Comic Sans MS" panose="030F0702030302020204" pitchFamily="66" charset="0"/>
              </a:rPr>
              <a:pPr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t>2</a:t>
            </a:fld>
            <a:endParaRPr lang="en-US" altLang="en-US" sz="1800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963731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6" name="Rectangle 4"/>
          <p:cNvSpPr>
            <a:spLocks noGrp="1" noChangeArrowheads="1"/>
          </p:cNvSpPr>
          <p:nvPr>
            <p:ph type="title"/>
          </p:nvPr>
        </p:nvSpPr>
        <p:spPr>
          <a:xfrm>
            <a:off x="375287" y="153253"/>
            <a:ext cx="10979566" cy="1098598"/>
          </a:xfrm>
        </p:spPr>
        <p:txBody>
          <a:bodyPr/>
          <a:lstStyle/>
          <a:p>
            <a:pPr algn="ctr"/>
            <a:r>
              <a:rPr lang="en-US" altLang="en-US" sz="2399" b="0" dirty="0">
                <a:solidFill>
                  <a:schemeClr val="tx1"/>
                </a:solidFill>
                <a:effectLst/>
              </a:rPr>
              <a:t> Algorithmic (Arithmetic) Noise Sources: </a:t>
            </a:r>
            <a:br>
              <a:rPr lang="en-US" altLang="en-US" sz="2399" b="0" dirty="0">
                <a:solidFill>
                  <a:schemeClr val="tx1"/>
                </a:solidFill>
                <a:effectLst/>
              </a:rPr>
            </a:br>
            <a:r>
              <a:rPr lang="en-US" altLang="en-US" sz="2399" b="0" dirty="0">
                <a:solidFill>
                  <a:schemeClr val="tx1"/>
                </a:solidFill>
                <a:effectLst/>
              </a:rPr>
              <a:t>Scaling of Processing Gain, Scaling of Products, and Quantized Coefficients  </a:t>
            </a:r>
            <a:r>
              <a:rPr lang="en-US" altLang="en-US" sz="3999" b="0" dirty="0">
                <a:solidFill>
                  <a:schemeClr val="tx1"/>
                </a:solidFill>
                <a:effectLst/>
              </a:rPr>
              <a:t> </a:t>
            </a:r>
          </a:p>
        </p:txBody>
      </p:sp>
      <p:graphicFrame>
        <p:nvGraphicFramePr>
          <p:cNvPr id="110595" name="Object 3"/>
          <p:cNvGraphicFramePr>
            <a:graphicFrameLocks noGrp="1" noChangeAspect="1"/>
          </p:cNvGraphicFramePr>
          <p:nvPr>
            <p:ph idx="1"/>
            <p:extLst/>
          </p:nvPr>
        </p:nvGraphicFramePr>
        <p:xfrm>
          <a:off x="2351643" y="1328833"/>
          <a:ext cx="7905413" cy="5008495"/>
        </p:xfrm>
        <a:graphic>
          <a:graphicData uri="http://schemas.openxmlformats.org/presentationml/2006/ole">
            <p:oleObj spid="_x0000_s184333" name="CorelDRAW" r:id="rId3" imgW="6337300" imgH="4013200" progId="">
              <p:embed/>
            </p:oleObj>
          </a:graphicData>
        </a:graphic>
      </p:graphicFrame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203403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5114" y="510900"/>
            <a:ext cx="8390551" cy="613290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146640" y="893"/>
            <a:ext cx="5889128" cy="3692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99" dirty="0"/>
              <a:t>16-Point Radix-2 Rearrangement In Time Cooley-Tukey FFT</a:t>
            </a: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413578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8" name="Rectangle 4"/>
          <p:cNvSpPr>
            <a:spLocks noGrp="1" noChangeArrowheads="1"/>
          </p:cNvSpPr>
          <p:nvPr>
            <p:ph type="title"/>
          </p:nvPr>
        </p:nvSpPr>
        <p:spPr>
          <a:xfrm>
            <a:off x="2590125" y="153253"/>
            <a:ext cx="6868911" cy="533261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en-US" sz="1999" dirty="0">
                <a:solidFill>
                  <a:srgbClr val="0033CC"/>
                </a:solidFill>
              </a:rPr>
              <a:t>Frequency Dependent Noise of FFT Algorithm</a:t>
            </a:r>
            <a:r>
              <a:rPr lang="en-US" altLang="en-US" sz="3999" dirty="0"/>
              <a:t> </a:t>
            </a:r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/>
          </p:nvPr>
        </p:nvGraphicFramePr>
        <p:xfrm>
          <a:off x="2097760" y="686515"/>
          <a:ext cx="7539134" cy="5833200"/>
        </p:xfrm>
        <a:graphic>
          <a:graphicData uri="http://schemas.openxmlformats.org/presentationml/2006/ole">
            <p:oleObj spid="_x0000_s185357" name="CorelPhotoPaint.Image.10" r:id="rId3" imgW="7315200" imgH="5664200" progId="">
              <p:embed/>
            </p:oleObj>
          </a:graphicData>
        </a:graphic>
      </p:graphicFrame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754209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2" name="Rectangle 4"/>
          <p:cNvSpPr>
            <a:spLocks noGrp="1" noChangeArrowheads="1"/>
          </p:cNvSpPr>
          <p:nvPr>
            <p:ph type="title"/>
          </p:nvPr>
        </p:nvSpPr>
        <p:spPr>
          <a:xfrm>
            <a:off x="1828323" y="153253"/>
            <a:ext cx="7541835" cy="914162"/>
          </a:xfrm>
        </p:spPr>
        <p:txBody>
          <a:bodyPr/>
          <a:lstStyle/>
          <a:p>
            <a:pPr algn="ctr"/>
            <a:r>
              <a:rPr lang="en-US" altLang="en-US" sz="2799" dirty="0">
                <a:solidFill>
                  <a:srgbClr val="0033CC"/>
                </a:solidFill>
              </a:rPr>
              <a:t>Effect of Scaling on Dynamic Range of FFT</a:t>
            </a:r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/>
          </p:nvPr>
        </p:nvGraphicFramePr>
        <p:xfrm>
          <a:off x="2107385" y="927297"/>
          <a:ext cx="7397493" cy="5731452"/>
        </p:xfrm>
        <a:graphic>
          <a:graphicData uri="http://schemas.openxmlformats.org/presentationml/2006/ole">
            <p:oleObj spid="_x0000_s186381" name="CorelPhotoPaint.Image.10" r:id="rId3" imgW="7315200" imgH="5664200" progId="">
              <p:embed/>
            </p:oleObj>
          </a:graphicData>
        </a:graphic>
      </p:graphicFrame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546774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C35BBAF2-6256-4B29-86F9-5502196284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646612" y="6356351"/>
            <a:ext cx="2895600" cy="365125"/>
          </a:xfrm>
        </p:spPr>
        <p:txBody>
          <a:bodyPr rtlCol="0"/>
          <a:lstStyle/>
          <a:p>
            <a:pPr algn="ctr">
              <a:defRPr/>
            </a:pPr>
            <a:fld id="{90E9E978-9C98-4BB5-BDE9-11D9FABB1EF0}" type="slidenum">
              <a:rPr lang="en-US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rPr>
              <a:pPr algn="ctr">
                <a:defRPr/>
              </a:pPr>
              <a:t>24</a:t>
            </a:fld>
            <a:endParaRPr lang="en-US">
              <a:solidFill>
                <a:schemeClr val="tx1">
                  <a:tint val="75000"/>
                </a:schemeClr>
              </a:solidFill>
              <a:latin typeface="+mn-lt"/>
              <a:cs typeface="+mn-cs"/>
            </a:endParaRPr>
          </a:p>
        </p:txBody>
      </p:sp>
      <p:sp>
        <p:nvSpPr>
          <p:cNvPr id="13316" name="TextBox 5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5BB60F85-88C6-4E87-91EC-9D66816D84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60700" y="2438401"/>
            <a:ext cx="8417304" cy="37856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257175" indent="-257175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buFont typeface="Calibri" panose="020F0502020204030204" pitchFamily="34" charset="0"/>
              <a:buAutoNum type="arabicPeriod"/>
            </a:pPr>
            <a:r>
              <a:rPr lang="en-US" altLang="en-US" sz="2400" dirty="0">
                <a:solidFill>
                  <a:srgbClr val="0A0C0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Ignoring Analog path Imbalance</a:t>
            </a:r>
          </a:p>
          <a:p>
            <a:pPr eaLnBrk="1" hangingPunct="1">
              <a:buFont typeface="Calibri" panose="020F0502020204030204" pitchFamily="34" charset="0"/>
              <a:buAutoNum type="arabicPeriod"/>
            </a:pPr>
            <a:r>
              <a:rPr lang="en-US" altLang="en-US" sz="2400" dirty="0">
                <a:solidFill>
                  <a:srgbClr val="0A0C0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Cosine Tapered Nyquist Pulses</a:t>
            </a:r>
          </a:p>
          <a:p>
            <a:pPr eaLnBrk="1" hangingPunct="1">
              <a:buFont typeface="Calibri" panose="020F0502020204030204" pitchFamily="34" charset="0"/>
              <a:buAutoNum type="arabicPeriod"/>
            </a:pPr>
            <a:r>
              <a:rPr lang="en-US" altLang="en-US" sz="2400" dirty="0">
                <a:solidFill>
                  <a:srgbClr val="0A0C0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Reduced Excess BW in Shaping Filters</a:t>
            </a:r>
          </a:p>
          <a:p>
            <a:pPr eaLnBrk="1" hangingPunct="1">
              <a:buFont typeface="Calibri" panose="020F0502020204030204" pitchFamily="34" charset="0"/>
              <a:buAutoNum type="arabicPeriod"/>
            </a:pPr>
            <a:r>
              <a:rPr lang="en-US" altLang="en-US" sz="2400" dirty="0">
                <a:solidFill>
                  <a:srgbClr val="0A0C0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Gaussian Shaped Windows and Filters</a:t>
            </a:r>
          </a:p>
          <a:p>
            <a:pPr eaLnBrk="1" hangingPunct="1">
              <a:buFont typeface="Calibri" panose="020F0502020204030204" pitchFamily="34" charset="0"/>
              <a:buAutoNum type="arabicPeriod"/>
            </a:pPr>
            <a:r>
              <a:rPr lang="en-US" altLang="en-US" sz="2400" dirty="0">
                <a:solidFill>
                  <a:srgbClr val="0A0C0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Scaling Filter Coefficients to Obtain Unity Pass-Band Gain</a:t>
            </a:r>
          </a:p>
          <a:p>
            <a:pPr eaLnBrk="1" hangingPunct="1">
              <a:buFont typeface="Calibri" panose="020F0502020204030204" pitchFamily="34" charset="0"/>
              <a:buAutoNum type="arabicPeriod"/>
            </a:pPr>
            <a:r>
              <a:rPr lang="en-US" altLang="en-US" sz="2400" dirty="0">
                <a:solidFill>
                  <a:srgbClr val="0A0C0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Sliding Window Spectrum Analysis with less Than 75% </a:t>
            </a:r>
            <a:r>
              <a:rPr lang="en-US" altLang="en-US" sz="2400" dirty="0" smtClean="0">
                <a:solidFill>
                  <a:srgbClr val="0A0C0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Overlap</a:t>
            </a:r>
          </a:p>
          <a:p>
            <a:pPr>
              <a:buFont typeface="Calibri" panose="020F0502020204030204" pitchFamily="34" charset="0"/>
              <a:buAutoNum type="arabicPeriod"/>
            </a:pPr>
            <a:r>
              <a:rPr lang="en-US" altLang="en-US" sz="2400" dirty="0">
                <a:solidFill>
                  <a:srgbClr val="0A0C0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Big Signal Capture of AGC in Spectrum Analyzers  </a:t>
            </a:r>
          </a:p>
          <a:p>
            <a:pPr eaLnBrk="1" hangingPunct="1">
              <a:buFont typeface="Calibri" panose="020F0502020204030204" pitchFamily="34" charset="0"/>
              <a:buAutoNum type="arabicPeriod"/>
            </a:pPr>
            <a:r>
              <a:rPr lang="en-US" altLang="en-US" sz="2400" i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Chebyshev </a:t>
            </a:r>
            <a:r>
              <a:rPr lang="en-US" altLang="en-US" sz="24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Stopband Amplitude Sidelobes</a:t>
            </a:r>
          </a:p>
          <a:p>
            <a:pPr eaLnBrk="1" hangingPunct="1">
              <a:buFont typeface="Calibri" panose="020F0502020204030204" pitchFamily="34" charset="0"/>
              <a:buAutoNum type="arabicPeriod"/>
            </a:pPr>
            <a:r>
              <a:rPr lang="en-US" altLang="en-US" sz="2400" dirty="0">
                <a:solidFill>
                  <a:srgbClr val="0A0C0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Not Scaling Signal Samples with SNR</a:t>
            </a:r>
          </a:p>
          <a:p>
            <a:pPr eaLnBrk="1" hangingPunct="1">
              <a:buFont typeface="Calibri" panose="020F0502020204030204" pitchFamily="34" charset="0"/>
              <a:buAutoNum type="arabicPeriod"/>
            </a:pPr>
            <a:r>
              <a:rPr lang="en-US" altLang="en-US" sz="2400" dirty="0">
                <a:solidFill>
                  <a:srgbClr val="0A0C0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Cooley-Tukey FFT Instead of Good-Thomas FFT</a:t>
            </a:r>
          </a:p>
        </p:txBody>
      </p:sp>
      <p:pic>
        <p:nvPicPr>
          <p:cNvPr id="7" name="Picture 6" descr="C:\Users\Stephanie\AppData\Local\Microsoft\Windows\Temporary Internet Files\Content.IE5\44TXKI6C\MCj04380680000[1].png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C1472C32-153E-433E-918C-E2BE787428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lum bright="50000" contrast="-70000"/>
          </a:blip>
          <a:srcRect/>
          <a:stretch>
            <a:fillRect/>
          </a:stretch>
        </p:blipFill>
        <p:spPr bwMode="auto">
          <a:xfrm>
            <a:off x="9430590" y="0"/>
            <a:ext cx="2743200" cy="27432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Rectangle 1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E4CD3D00-325A-4BF5-A60A-EAE371C99E95}"/>
              </a:ext>
            </a:extLst>
          </p:cNvPr>
          <p:cNvSpPr/>
          <p:nvPr/>
        </p:nvSpPr>
        <p:spPr>
          <a:xfrm>
            <a:off x="11551893" y="5715000"/>
            <a:ext cx="5357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dirty="0">
                <a:solidFill>
                  <a:srgbClr val="4D5B6B"/>
                </a:solidFill>
              </a:rPr>
              <a:t>117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CB2B2991-132A-48C8-86FE-6C22E9DEBC69}"/>
              </a:ext>
            </a:extLst>
          </p:cNvPr>
          <p:cNvSpPr/>
          <p:nvPr/>
        </p:nvSpPr>
        <p:spPr>
          <a:xfrm>
            <a:off x="3020584" y="1183843"/>
            <a:ext cx="541686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altLang="en-US" sz="3600" dirty="0">
                <a:solidFill>
                  <a:srgbClr val="0A0C0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Poor Designs in Past Radios</a:t>
            </a: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945454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5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719DD961-0ECC-4D98-959E-5E56FC27CE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03412" y="152304"/>
            <a:ext cx="8610600" cy="1447800"/>
          </a:xfrm>
        </p:spPr>
        <p:txBody>
          <a:bodyPr/>
          <a:lstStyle/>
          <a:p>
            <a:pPr algn="ctr" eaLnBrk="1" hangingPunct="1"/>
            <a:r>
              <a:rPr lang="en-US" altLang="en-US" sz="3800" b="0" dirty="0">
                <a:ln w="0"/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When Filter Reduces Bandwidth</a:t>
            </a:r>
            <a:br>
              <a:rPr lang="en-US" altLang="en-US" sz="3800" b="0" dirty="0">
                <a:ln w="0"/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3800" b="0" dirty="0">
                <a:ln w="0"/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System Should Reduce Sample Rate</a:t>
            </a:r>
          </a:p>
        </p:txBody>
      </p:sp>
      <p:graphicFrame>
        <p:nvGraphicFramePr>
          <p:cNvPr id="11266" name="Object 4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946B4107-9BD1-4A2F-8E0B-F3B632AB21C4}"/>
              </a:ext>
            </a:extLst>
          </p:cNvPr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451700169"/>
              </p:ext>
            </p:extLst>
          </p:nvPr>
        </p:nvGraphicFramePr>
        <p:xfrm>
          <a:off x="2589212" y="2012721"/>
          <a:ext cx="7575572" cy="1741488"/>
        </p:xfrm>
        <a:graphic>
          <a:graphicData uri="http://schemas.openxmlformats.org/presentationml/2006/ole">
            <p:oleObj spid="_x0000_s164909" name="CorelDRAW" r:id="rId3" imgW="3746500" imgH="863600" progId="">
              <p:embed/>
            </p:oleObj>
          </a:graphicData>
        </a:graphic>
      </p:graphicFrame>
      <p:sp>
        <p:nvSpPr>
          <p:cNvPr id="2" name="TextBox 1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EC60C879-157A-40BB-99D4-0E87942BE9A9}"/>
              </a:ext>
            </a:extLst>
          </p:cNvPr>
          <p:cNvSpPr txBox="1"/>
          <p:nvPr/>
        </p:nvSpPr>
        <p:spPr>
          <a:xfrm>
            <a:off x="1522412" y="3936552"/>
            <a:ext cx="10252615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Nyquist Sample Rate: </a:t>
            </a:r>
            <a:r>
              <a:rPr lang="en-US" sz="2800" dirty="0" err="1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3600" baseline="-25000" dirty="0" err="1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3600" baseline="-250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 2 sided BW… This not a specification</a:t>
            </a:r>
          </a:p>
          <a:p>
            <a:endParaRPr lang="en-US" sz="2800" dirty="0">
              <a:solidFill>
                <a:schemeClr val="tx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dirty="0" err="1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fred’s</a:t>
            </a:r>
            <a:r>
              <a:rPr lang="en-US" sz="28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Corollary: </a:t>
            </a:r>
            <a:r>
              <a:rPr lang="en-US" sz="2800" dirty="0" err="1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3600" baseline="-25000" dirty="0" err="1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2800" baseline="-250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=2 sided BW </a:t>
            </a:r>
            <a:r>
              <a:rPr lang="en-US" sz="2800" dirty="0">
                <a:solidFill>
                  <a:schemeClr val="tx1">
                    <a:lumMod val="50000"/>
                  </a:schemeClr>
                </a:solidFill>
              </a:rPr>
              <a:t>+ </a:t>
            </a:r>
            <a:r>
              <a:rPr lang="en-US" sz="2800" dirty="0" err="1">
                <a:solidFill>
                  <a:schemeClr val="tx1">
                    <a:lumMod val="50000"/>
                  </a:schemeClr>
                </a:solidFill>
                <a:latin typeface="Symbol" panose="05050102010706020507" pitchFamily="18" charset="2"/>
              </a:rPr>
              <a:t>D</a:t>
            </a:r>
            <a:r>
              <a:rPr lang="en-US" sz="2800" dirty="0" err="1">
                <a:solidFill>
                  <a:schemeClr val="tx1">
                    <a:lumMod val="50000"/>
                  </a:schemeClr>
                </a:solidFill>
              </a:rPr>
              <a:t>f</a:t>
            </a:r>
            <a:r>
              <a:rPr lang="en-US" sz="2800" dirty="0">
                <a:solidFill>
                  <a:schemeClr val="tx1">
                    <a:lumMod val="50000"/>
                  </a:schemeClr>
                </a:solidFill>
              </a:rPr>
              <a:t> … </a:t>
            </a:r>
            <a:r>
              <a:rPr lang="en-US" sz="28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is a specification, </a:t>
            </a:r>
          </a:p>
          <a:p>
            <a:r>
              <a:rPr lang="en-US" sz="2800" dirty="0">
                <a:solidFill>
                  <a:schemeClr val="tx1">
                    <a:lumMod val="50000"/>
                  </a:schemeClr>
                </a:solidFill>
                <a:latin typeface="Symbol" panose="05050102010706020507" pitchFamily="18" charset="2"/>
              </a:rPr>
              <a:t>                                            </a:t>
            </a:r>
            <a:r>
              <a:rPr lang="en-US" sz="2800" dirty="0" err="1">
                <a:solidFill>
                  <a:schemeClr val="tx1">
                    <a:lumMod val="50000"/>
                  </a:schemeClr>
                </a:solidFill>
                <a:latin typeface="Symbol" panose="05050102010706020507" pitchFamily="18" charset="2"/>
              </a:rPr>
              <a:t>D</a:t>
            </a:r>
            <a:r>
              <a:rPr lang="en-US" sz="2800" dirty="0" err="1">
                <a:solidFill>
                  <a:schemeClr val="tx1">
                    <a:lumMod val="50000"/>
                  </a:schemeClr>
                </a:solidFill>
              </a:rPr>
              <a:t>f</a:t>
            </a:r>
            <a:r>
              <a:rPr lang="en-US" sz="28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sz="28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 Transition BW of Anti-Aliasing Filter</a:t>
            </a:r>
          </a:p>
          <a:p>
            <a:endParaRPr lang="en-US" sz="2800" dirty="0"/>
          </a:p>
        </p:txBody>
      </p:sp>
      <p:sp>
        <p:nvSpPr>
          <p:cNvPr id="3" name="Rectangle 2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801C1F88-F250-422E-8788-F127AA3B9F64}"/>
              </a:ext>
            </a:extLst>
          </p:cNvPr>
          <p:cNvSpPr/>
          <p:nvPr/>
        </p:nvSpPr>
        <p:spPr>
          <a:xfrm>
            <a:off x="2589212" y="2373312"/>
            <a:ext cx="43473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err="1">
                <a:solidFill>
                  <a:schemeClr val="tx1">
                    <a:lumMod val="50000"/>
                  </a:schemeClr>
                </a:solidFill>
              </a:rPr>
              <a:t>f</a:t>
            </a:r>
            <a:r>
              <a:rPr lang="en-US" sz="3200" baseline="-25000" dirty="0" err="1">
                <a:solidFill>
                  <a:schemeClr val="tx1">
                    <a:lumMod val="50000"/>
                  </a:schemeClr>
                </a:solidFill>
              </a:rPr>
              <a:t>S</a:t>
            </a:r>
            <a:endParaRPr lang="en-US" sz="3200" dirty="0"/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6DEB4353-D13C-4C21-874D-4E53AADC8176}"/>
              </a:ext>
            </a:extLst>
          </p:cNvPr>
          <p:cNvSpPr/>
          <p:nvPr/>
        </p:nvSpPr>
        <p:spPr>
          <a:xfrm>
            <a:off x="6780212" y="2373311"/>
            <a:ext cx="43473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err="1">
                <a:solidFill>
                  <a:schemeClr val="tx1">
                    <a:lumMod val="50000"/>
                  </a:schemeClr>
                </a:solidFill>
              </a:rPr>
              <a:t>f</a:t>
            </a:r>
            <a:r>
              <a:rPr lang="en-US" sz="3200" baseline="-25000" dirty="0" err="1">
                <a:solidFill>
                  <a:schemeClr val="tx1">
                    <a:lumMod val="50000"/>
                  </a:schemeClr>
                </a:solidFill>
              </a:rPr>
              <a:t>S</a:t>
            </a:r>
            <a:endParaRPr lang="en-US" sz="3200" dirty="0"/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A190FB14-D137-4C0E-9873-D206A5E64758}"/>
              </a:ext>
            </a:extLst>
          </p:cNvPr>
          <p:cNvSpPr/>
          <p:nvPr/>
        </p:nvSpPr>
        <p:spPr>
          <a:xfrm>
            <a:off x="9447212" y="2046937"/>
            <a:ext cx="43473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err="1">
                <a:solidFill>
                  <a:schemeClr val="tx1">
                    <a:lumMod val="50000"/>
                  </a:schemeClr>
                </a:solidFill>
              </a:rPr>
              <a:t>f</a:t>
            </a:r>
            <a:r>
              <a:rPr lang="en-US" sz="3200" baseline="-25000" dirty="0" err="1">
                <a:solidFill>
                  <a:schemeClr val="tx1">
                    <a:lumMod val="50000"/>
                  </a:schemeClr>
                </a:solidFill>
              </a:rPr>
              <a:t>S</a:t>
            </a:r>
            <a:endParaRPr lang="en-US" sz="32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B336A3D5-EAB8-46F8-BB78-BDFB317B2C1C}"/>
              </a:ext>
            </a:extLst>
          </p:cNvPr>
          <p:cNvCxnSpPr>
            <a:cxnSpLocks/>
          </p:cNvCxnSpPr>
          <p:nvPr/>
        </p:nvCxnSpPr>
        <p:spPr>
          <a:xfrm>
            <a:off x="9447212" y="2631712"/>
            <a:ext cx="43033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7D7CEB1F-FF2C-4EE0-9ED4-923DF3500017}"/>
              </a:ext>
            </a:extLst>
          </p:cNvPr>
          <p:cNvSpPr txBox="1"/>
          <p:nvPr/>
        </p:nvSpPr>
        <p:spPr>
          <a:xfrm>
            <a:off x="9447212" y="2570248"/>
            <a:ext cx="4475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279E2760-BCF4-41AD-A56B-2248FA178D6A}"/>
              </a:ext>
            </a:extLst>
          </p:cNvPr>
          <p:cNvSpPr/>
          <p:nvPr/>
        </p:nvSpPr>
        <p:spPr>
          <a:xfrm>
            <a:off x="11580812" y="5715000"/>
            <a:ext cx="5357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dirty="0">
                <a:solidFill>
                  <a:srgbClr val="4D5B6B"/>
                </a:solidFill>
              </a:rPr>
              <a:t>118</a:t>
            </a: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450303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Rectangle 2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857FBD9E-EB8A-421A-9255-59521E2B8BB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08012" y="228599"/>
            <a:ext cx="10668000" cy="914401"/>
          </a:xfrm>
        </p:spPr>
        <p:txBody>
          <a:bodyPr/>
          <a:lstStyle/>
          <a:p>
            <a:pPr algn="ctr" eaLnBrk="1" hangingPunct="1"/>
            <a:r>
              <a:rPr lang="en-US" altLang="en-US" sz="3200" b="0" dirty="0">
                <a:ln w="0"/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Out-of-Band Spectral Side Lobe Levels and Side-Lobe Folding into Passband Due to Sample Rate Reduction</a:t>
            </a:r>
          </a:p>
        </p:txBody>
      </p:sp>
      <p:pic>
        <p:nvPicPr>
          <p:cNvPr id="147459" name="Picture 4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8231BEB5-9EB7-4CCE-8132-E18810AB994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/>
          <a:stretch>
            <a:fillRect/>
          </a:stretch>
        </p:blipFill>
        <p:spPr>
          <a:xfrm>
            <a:off x="1522412" y="1219200"/>
            <a:ext cx="9144000" cy="5638800"/>
          </a:xfrm>
          <a:noFill/>
        </p:spPr>
      </p:pic>
      <p:sp>
        <p:nvSpPr>
          <p:cNvPr id="2" name="Rectangle 1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A9659D63-AE19-4BD4-B018-95CA1E91290B}"/>
              </a:ext>
            </a:extLst>
          </p:cNvPr>
          <p:cNvSpPr/>
          <p:nvPr/>
        </p:nvSpPr>
        <p:spPr>
          <a:xfrm>
            <a:off x="11653101" y="5791200"/>
            <a:ext cx="5357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dirty="0">
                <a:solidFill>
                  <a:srgbClr val="4D5B6B"/>
                </a:solidFill>
              </a:rPr>
              <a:t>119</a:t>
            </a: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173716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5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239E6293-CEA5-4772-901C-A23F92F4E37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36612" y="152400"/>
            <a:ext cx="10896600" cy="952500"/>
          </a:xfrm>
        </p:spPr>
        <p:txBody>
          <a:bodyPr/>
          <a:lstStyle/>
          <a:p>
            <a:pPr algn="ctr" eaLnBrk="1" hangingPunct="1"/>
            <a:r>
              <a:rPr lang="en-US" altLang="en-US" sz="3200" b="0" dirty="0">
                <a:ln w="0"/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Don’t Use Equal Ripple Stop Band! Even Though it is Optimum in the Chebyshev Sense (Not Good for System Performance)</a:t>
            </a:r>
          </a:p>
        </p:txBody>
      </p:sp>
      <p:pic>
        <p:nvPicPr>
          <p:cNvPr id="148483" name="Picture 4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8E58DE5B-6BDE-41CF-8809-12411B18C70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/>
          <a:stretch>
            <a:fillRect/>
          </a:stretch>
        </p:blipFill>
        <p:spPr>
          <a:xfrm>
            <a:off x="1141412" y="1104899"/>
            <a:ext cx="9728886" cy="5715149"/>
          </a:xfrm>
          <a:noFill/>
        </p:spPr>
      </p:pic>
      <p:sp>
        <p:nvSpPr>
          <p:cNvPr id="2" name="Rectangle 1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EF7095F9-B01B-437D-8EC2-6CDEE6165628}"/>
              </a:ext>
            </a:extLst>
          </p:cNvPr>
          <p:cNvSpPr/>
          <p:nvPr/>
        </p:nvSpPr>
        <p:spPr>
          <a:xfrm>
            <a:off x="11580812" y="5715000"/>
            <a:ext cx="5357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dirty="0">
                <a:solidFill>
                  <a:srgbClr val="4D5B6B"/>
                </a:solidFill>
              </a:rPr>
              <a:t>120</a:t>
            </a: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791424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AC554DBD-F783-4AE1-9901-D26F7A5B33D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A03FAB71-74E7-4E64-979E-30B3E459AD38}"/>
              </a:ext>
            </a:extLst>
          </p:cNvPr>
          <p:cNvSpPr txBox="1"/>
          <p:nvPr/>
        </p:nvSpPr>
        <p:spPr>
          <a:xfrm>
            <a:off x="4265612" y="1219200"/>
            <a:ext cx="40841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RECOMMENDATION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5A1247F5-347F-468E-9EEF-8FAD885DF18F}"/>
              </a:ext>
            </a:extLst>
          </p:cNvPr>
          <p:cNvSpPr txBox="1"/>
          <p:nvPr/>
        </p:nvSpPr>
        <p:spPr>
          <a:xfrm>
            <a:off x="1432281" y="2133600"/>
            <a:ext cx="10074425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High Performance Radios</a:t>
            </a:r>
          </a:p>
          <a:p>
            <a:pPr algn="ctr"/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Don’t use the Remez filter design package with equal-ripple stopband sidelobes.</a:t>
            </a:r>
          </a:p>
          <a:p>
            <a:pPr algn="ctr"/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Modified penalty function in Remez algorithm that supports </a:t>
            </a:r>
          </a:p>
          <a:p>
            <a:pPr algn="ctr"/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1/f or 1/f </a:t>
            </a:r>
            <a:r>
              <a:rPr lang="en-US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 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side-lobe fall-off rate </a:t>
            </a:r>
          </a:p>
          <a:p>
            <a:pPr algn="ctr"/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Contact author for the modified forms of the Remez Penalty Function </a:t>
            </a:r>
          </a:p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436882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C35BBAF2-6256-4B29-86F9-5502196284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646612" y="6356351"/>
            <a:ext cx="2895600" cy="365125"/>
          </a:xfrm>
        </p:spPr>
        <p:txBody>
          <a:bodyPr rtlCol="0"/>
          <a:lstStyle/>
          <a:p>
            <a:pPr algn="ctr">
              <a:defRPr/>
            </a:pPr>
            <a:fld id="{90E9E978-9C98-4BB5-BDE9-11D9FABB1EF0}" type="slidenum">
              <a:rPr lang="en-US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rPr>
              <a:pPr algn="ctr">
                <a:defRPr/>
              </a:pPr>
              <a:t>29</a:t>
            </a:fld>
            <a:endParaRPr lang="en-US">
              <a:solidFill>
                <a:schemeClr val="tx1">
                  <a:tint val="75000"/>
                </a:schemeClr>
              </a:solidFill>
              <a:latin typeface="+mn-lt"/>
              <a:cs typeface="+mn-cs"/>
            </a:endParaRPr>
          </a:p>
        </p:txBody>
      </p:sp>
      <p:sp>
        <p:nvSpPr>
          <p:cNvPr id="13315" name="TextBox 4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4E988003-D9CA-4D7E-BFA9-F19E34D7AD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36812" y="1541473"/>
            <a:ext cx="66294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lvl="0" algn="ctr"/>
            <a:r>
              <a:rPr lang="en-US" altLang="en-US" sz="3600" dirty="0">
                <a:solidFill>
                  <a:srgbClr val="0A0C0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Poor Designs in Past Radios</a:t>
            </a:r>
          </a:p>
        </p:txBody>
      </p:sp>
      <p:sp>
        <p:nvSpPr>
          <p:cNvPr id="13316" name="TextBox 5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5BB60F85-88C6-4E87-91EC-9D66816D84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89212" y="2318808"/>
            <a:ext cx="8417304" cy="37856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257175" indent="-257175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buFont typeface="Calibri" panose="020F0502020204030204" pitchFamily="34" charset="0"/>
              <a:buAutoNum type="arabicPeriod"/>
            </a:pPr>
            <a:r>
              <a:rPr lang="en-US" altLang="en-US" sz="2400" dirty="0">
                <a:solidFill>
                  <a:srgbClr val="0A0C0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Ignoring Analog path Imbalance</a:t>
            </a:r>
          </a:p>
          <a:p>
            <a:pPr eaLnBrk="1" hangingPunct="1">
              <a:buFont typeface="Calibri" panose="020F0502020204030204" pitchFamily="34" charset="0"/>
              <a:buAutoNum type="arabicPeriod"/>
            </a:pPr>
            <a:r>
              <a:rPr lang="en-US" altLang="en-US" sz="2400" dirty="0">
                <a:solidFill>
                  <a:srgbClr val="0A0C0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Cosine Tapered Nyquist Pulses</a:t>
            </a:r>
          </a:p>
          <a:p>
            <a:pPr eaLnBrk="1" hangingPunct="1">
              <a:buFont typeface="Calibri" panose="020F0502020204030204" pitchFamily="34" charset="0"/>
              <a:buAutoNum type="arabicPeriod"/>
            </a:pPr>
            <a:r>
              <a:rPr lang="en-US" altLang="en-US" sz="2400" dirty="0">
                <a:solidFill>
                  <a:srgbClr val="0A0C0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Reduced Excess BW in Shaping Filters</a:t>
            </a:r>
          </a:p>
          <a:p>
            <a:pPr eaLnBrk="1" hangingPunct="1">
              <a:buFont typeface="Calibri" panose="020F0502020204030204" pitchFamily="34" charset="0"/>
              <a:buAutoNum type="arabicPeriod"/>
            </a:pPr>
            <a:r>
              <a:rPr lang="en-US" altLang="en-US" sz="2400" dirty="0">
                <a:solidFill>
                  <a:srgbClr val="0A0C0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Gaussian Shaped Windows and Filters</a:t>
            </a:r>
          </a:p>
          <a:p>
            <a:pPr eaLnBrk="1" hangingPunct="1">
              <a:buFont typeface="Calibri" panose="020F0502020204030204" pitchFamily="34" charset="0"/>
              <a:buAutoNum type="arabicPeriod"/>
            </a:pPr>
            <a:r>
              <a:rPr lang="en-US" altLang="en-US" sz="2400" dirty="0">
                <a:solidFill>
                  <a:srgbClr val="0A0C0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Scaling Filter Coefficients to Obtain Unity Pass-Band Gain</a:t>
            </a:r>
          </a:p>
          <a:p>
            <a:pPr eaLnBrk="1" hangingPunct="1">
              <a:buFont typeface="Calibri" panose="020F0502020204030204" pitchFamily="34" charset="0"/>
              <a:buAutoNum type="arabicPeriod"/>
            </a:pPr>
            <a:r>
              <a:rPr lang="en-US" altLang="en-US" sz="2400" dirty="0">
                <a:solidFill>
                  <a:srgbClr val="0A0C0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Sliding Window Spectrum Analysis with less Than 75% </a:t>
            </a:r>
            <a:r>
              <a:rPr lang="en-US" altLang="en-US" sz="2400" dirty="0" smtClean="0">
                <a:solidFill>
                  <a:srgbClr val="0A0C0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Overlap</a:t>
            </a:r>
          </a:p>
          <a:p>
            <a:pPr>
              <a:buFont typeface="Calibri" panose="020F0502020204030204" pitchFamily="34" charset="0"/>
              <a:buAutoNum type="arabicPeriod"/>
            </a:pP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Big Signal Capture of AGC in Spectrum Analyzers  </a:t>
            </a:r>
            <a:r>
              <a:rPr lang="en-US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buFont typeface="Calibri" panose="020F0502020204030204" pitchFamily="34" charset="0"/>
              <a:buAutoNum type="arabicPeriod"/>
            </a:pPr>
            <a:r>
              <a:rPr lang="en-US" altLang="en-US" sz="2400" dirty="0">
                <a:solidFill>
                  <a:srgbClr val="0A0C0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Chebyshev Stopband Amplitude Sidelobes</a:t>
            </a:r>
          </a:p>
          <a:p>
            <a:pPr eaLnBrk="1" hangingPunct="1">
              <a:buFont typeface="Calibri" panose="020F0502020204030204" pitchFamily="34" charset="0"/>
              <a:buAutoNum type="arabicPeriod"/>
            </a:pPr>
            <a:r>
              <a:rPr lang="en-US" altLang="en-US" sz="24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Not Scaling Signal Samples with SNR</a:t>
            </a:r>
          </a:p>
          <a:p>
            <a:pPr eaLnBrk="1" hangingPunct="1">
              <a:buFont typeface="Calibri" panose="020F0502020204030204" pitchFamily="34" charset="0"/>
              <a:buAutoNum type="arabicPeriod"/>
            </a:pPr>
            <a:r>
              <a:rPr lang="en-US" altLang="en-US" sz="2400" dirty="0">
                <a:solidFill>
                  <a:srgbClr val="0A0C0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Cooley-Tukey FFT Instead of Good-Thomas FFT</a:t>
            </a:r>
          </a:p>
        </p:txBody>
      </p:sp>
      <p:pic>
        <p:nvPicPr>
          <p:cNvPr id="7" name="Picture 6" descr="C:\Users\Stephanie\AppData\Local\Microsoft\Windows\Temporary Internet Files\Content.IE5\44TXKI6C\MCj04380680000[1].png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C1472C32-153E-433E-918C-E2BE787428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lum bright="50000" contrast="-70000"/>
          </a:blip>
          <a:srcRect/>
          <a:stretch>
            <a:fillRect/>
          </a:stretch>
        </p:blipFill>
        <p:spPr bwMode="auto">
          <a:xfrm>
            <a:off x="9430590" y="0"/>
            <a:ext cx="2743200" cy="27432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Rectangle 1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54BE59C6-EFFE-4DBB-BAFE-C6B6703BACD7}"/>
              </a:ext>
            </a:extLst>
          </p:cNvPr>
          <p:cNvSpPr/>
          <p:nvPr/>
        </p:nvSpPr>
        <p:spPr>
          <a:xfrm>
            <a:off x="11527064" y="5715000"/>
            <a:ext cx="5357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dirty="0">
                <a:solidFill>
                  <a:srgbClr val="4D5B6B"/>
                </a:solidFill>
              </a:rPr>
              <a:t>121</a:t>
            </a: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432577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Picture 1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F30E764E-467D-4ADB-AA58-987374868E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293812" y="1761530"/>
            <a:ext cx="9829799" cy="50202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130" name="Rectangle 2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76546F72-0E1F-4AA0-B8C4-DF35F9FC573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31812" y="26543"/>
            <a:ext cx="11125200" cy="735457"/>
          </a:xfrm>
        </p:spPr>
        <p:txBody>
          <a:bodyPr>
            <a:normAutofit/>
          </a:bodyPr>
          <a:lstStyle/>
          <a:p>
            <a:pPr algn="ctr">
              <a:defRPr/>
            </a:pPr>
            <a:r>
              <a:rPr lang="en-US" altLang="en-US" sz="2800" b="0" dirty="0">
                <a:solidFill>
                  <a:srgbClr val="0A0C0E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Spectral Estimation in Noise (Need for Ensemble Averaging)</a:t>
            </a:r>
          </a:p>
        </p:txBody>
      </p:sp>
      <p:sp>
        <p:nvSpPr>
          <p:cNvPr id="49156" name="Slide Number Placeholder 3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67DF5841-A414-4319-93BA-D46417C78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11569699" y="5715000"/>
            <a:ext cx="619126" cy="365125"/>
          </a:xfrm>
          <a:noFill/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FontTx/>
              <a:buNone/>
            </a:pPr>
            <a:fld id="{0326B4A0-3C51-41EF-80F9-B7F59D3FDA95}" type="slidenum">
              <a:rPr lang="en-US" altLang="en-US" sz="1800">
                <a:latin typeface="Comic Sans MS" panose="030F0702030302020204" pitchFamily="66" charset="0"/>
              </a:rPr>
              <a:pPr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t>3</a:t>
            </a:fld>
            <a:endParaRPr lang="en-US" altLang="en-US" sz="1800" dirty="0">
              <a:latin typeface="Comic Sans MS" panose="030F0702030302020204" pitchFamily="66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83F226CB-9373-4D5F-BA26-BC9134A449E1}"/>
              </a:ext>
            </a:extLst>
          </p:cNvPr>
          <p:cNvSpPr txBox="1"/>
          <p:nvPr/>
        </p:nvSpPr>
        <p:spPr>
          <a:xfrm>
            <a:off x="2589212" y="762000"/>
            <a:ext cx="6418104" cy="101566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Consistent Estimator: </a:t>
            </a:r>
          </a:p>
          <a:p>
            <a:pPr algn="ctr">
              <a:defRPr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would be nice if when you feed more data to an estimator, </a:t>
            </a:r>
          </a:p>
          <a:p>
            <a:pPr algn="ctr">
              <a:defRPr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quality of the estimate doesn’t degrade!</a:t>
            </a: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139208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38A99127-015E-4342-B520-9D37924889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2413" y="-230832"/>
            <a:ext cx="18473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Times New Roman" panose="02020603050405020304" pitchFamily="18" charset="0"/>
            </a:endParaRPr>
          </a:p>
        </p:txBody>
      </p:sp>
      <p:graphicFrame>
        <p:nvGraphicFramePr>
          <p:cNvPr id="19459" name="Object 1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8CA1DD71-9DF5-4FA6-97C7-2DB3469896C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630815052"/>
              </p:ext>
            </p:extLst>
          </p:nvPr>
        </p:nvGraphicFramePr>
        <p:xfrm>
          <a:off x="862015" y="992832"/>
          <a:ext cx="11056863" cy="5103167"/>
        </p:xfrm>
        <a:graphic>
          <a:graphicData uri="http://schemas.openxmlformats.org/presentationml/2006/ole">
            <p:oleObj spid="_x0000_s165932" name="CorelDRAW" r:id="rId3" imgW="8445500" imgH="3898900" progId="">
              <p:embed/>
            </p:oleObj>
          </a:graphicData>
        </a:graphic>
      </p:graphicFrame>
      <p:sp>
        <p:nvSpPr>
          <p:cNvPr id="19460" name="TextBox 3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9BC2A6F8-02D2-4340-B107-5A323925E5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7612" y="319445"/>
            <a:ext cx="1079693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Estimate Amplitude of Transmitted Signal from Received Signal</a:t>
            </a:r>
          </a:p>
        </p:txBody>
      </p:sp>
      <p:sp>
        <p:nvSpPr>
          <p:cNvPr id="19461" name="Slide Number Placeholder 4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AD744BCA-2449-4987-B6FD-01C6D4E51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extLs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DB6920EC-EC92-4B33-9705-CB5A703EA7A0}" type="slidenum">
              <a:rPr lang="en-US" altLang="en-US" sz="1400">
                <a:solidFill>
                  <a:srgbClr val="FFFFFF"/>
                </a:solidFill>
                <a:latin typeface="Franklin Gothic Book" panose="020B05030201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30</a:t>
            </a:fld>
            <a:endParaRPr lang="en-US" altLang="en-US" sz="1400">
              <a:solidFill>
                <a:srgbClr val="FFFFFF"/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FBA4899C-A1D3-44F5-ACDE-1121889F8157}"/>
              </a:ext>
            </a:extLst>
          </p:cNvPr>
          <p:cNvSpPr/>
          <p:nvPr/>
        </p:nvSpPr>
        <p:spPr>
          <a:xfrm>
            <a:off x="11509765" y="5734641"/>
            <a:ext cx="5357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dirty="0">
                <a:solidFill>
                  <a:srgbClr val="4D5B6B"/>
                </a:solidFill>
              </a:rPr>
              <a:t>122</a:t>
            </a: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491407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5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84BE5BC0-7AFD-4F16-AB54-456EE473A4A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436812" y="274638"/>
            <a:ext cx="7772400" cy="715962"/>
          </a:xfrm>
        </p:spPr>
        <p:txBody>
          <a:bodyPr/>
          <a:lstStyle/>
          <a:p>
            <a:pPr algn="ctr" eaLnBrk="1" hangingPunct="1"/>
            <a:r>
              <a:rPr lang="en-US" altLang="en-US" sz="3600" b="0" dirty="0">
                <a:solidFill>
                  <a:srgbClr val="0A0C0E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Decision Aided Acquisition</a:t>
            </a:r>
          </a:p>
        </p:txBody>
      </p:sp>
      <p:graphicFrame>
        <p:nvGraphicFramePr>
          <p:cNvPr id="13315" name="Object 4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8DE5CE94-5D82-4296-A24F-6B774A97928D}"/>
              </a:ext>
            </a:extLst>
          </p:cNvPr>
          <p:cNvGraphicFramePr>
            <a:graphicFrameLocks noGrp="1" noChangeAspect="1"/>
          </p:cNvGraphicFramePr>
          <p:nvPr>
            <p:ph sz="quarter" idx="1"/>
          </p:nvPr>
        </p:nvGraphicFramePr>
        <p:xfrm>
          <a:off x="2135188" y="1095375"/>
          <a:ext cx="7845425" cy="5132388"/>
        </p:xfrm>
        <a:graphic>
          <a:graphicData uri="http://schemas.openxmlformats.org/presentationml/2006/ole">
            <p:oleObj spid="_x0000_s166956" name="CorelDRAW" r:id="rId3" imgW="8814816" imgH="5766816" progId="">
              <p:embed/>
            </p:oleObj>
          </a:graphicData>
        </a:graphic>
      </p:graphicFrame>
      <p:sp>
        <p:nvSpPr>
          <p:cNvPr id="13316" name="Slide Number Placeholder 3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AF8160FE-E9A0-4688-BE8C-F21DA93FC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extLs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7B128873-E958-4C0B-AD38-137E7E8C88E4}" type="slidenum">
              <a:rPr lang="en-US" altLang="en-US" sz="1400">
                <a:solidFill>
                  <a:srgbClr val="FFFFFF"/>
                </a:solidFill>
                <a:latin typeface="Franklin Gothic Book" panose="020B05030201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31</a:t>
            </a:fld>
            <a:endParaRPr lang="en-US" altLang="en-US" sz="1400">
              <a:solidFill>
                <a:srgbClr val="FFFFFF"/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F2286C97-5769-402A-9C7F-72F5E1F8AB93}"/>
              </a:ext>
            </a:extLst>
          </p:cNvPr>
          <p:cNvSpPr txBox="1"/>
          <p:nvPr/>
        </p:nvSpPr>
        <p:spPr>
          <a:xfrm>
            <a:off x="5332412" y="6147872"/>
            <a:ext cx="30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Loop Filter needs SNR qualifier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F937140A-F779-4F30-9C80-5C1FE53D33C5}"/>
              </a:ext>
            </a:extLst>
          </p:cNvPr>
          <p:cNvSpPr/>
          <p:nvPr/>
        </p:nvSpPr>
        <p:spPr>
          <a:xfrm>
            <a:off x="11618122" y="5743437"/>
            <a:ext cx="5357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dirty="0">
                <a:solidFill>
                  <a:srgbClr val="4D5B6B"/>
                </a:solidFill>
              </a:rPr>
              <a:t>123</a:t>
            </a: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128627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5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C0A532E6-CA48-43EC-A137-911A3753D54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436812" y="274638"/>
            <a:ext cx="7772400" cy="715962"/>
          </a:xfrm>
        </p:spPr>
        <p:txBody>
          <a:bodyPr/>
          <a:lstStyle/>
          <a:p>
            <a:pPr algn="ctr" eaLnBrk="1" hangingPunct="1"/>
            <a:r>
              <a:rPr lang="en-US" altLang="en-US" sz="3600" b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BPSK Phase Error</a:t>
            </a:r>
          </a:p>
        </p:txBody>
      </p:sp>
      <p:graphicFrame>
        <p:nvGraphicFramePr>
          <p:cNvPr id="15363" name="Object 4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2635DFB4-C99A-407B-A1F2-B317202AA7F3}"/>
              </a:ext>
            </a:extLst>
          </p:cNvPr>
          <p:cNvGraphicFramePr>
            <a:graphicFrameLocks noGrp="1" noChangeAspect="1"/>
          </p:cNvGraphicFramePr>
          <p:nvPr>
            <p:ph sz="quarter" idx="1"/>
          </p:nvPr>
        </p:nvGraphicFramePr>
        <p:xfrm>
          <a:off x="3884612" y="1295400"/>
          <a:ext cx="5105400" cy="3587750"/>
        </p:xfrm>
        <a:graphic>
          <a:graphicData uri="http://schemas.openxmlformats.org/presentationml/2006/ole">
            <p:oleObj spid="_x0000_s168022" name="CorelDRAW" r:id="rId3" imgW="3378200" imgH="2374900" progId="">
              <p:embed/>
            </p:oleObj>
          </a:graphicData>
        </a:graphic>
      </p:graphicFrame>
      <p:graphicFrame>
        <p:nvGraphicFramePr>
          <p:cNvPr id="15364" name="Object 8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DCEC48F2-E117-4E86-80FE-ED31BDB38506}"/>
              </a:ext>
            </a:extLst>
          </p:cNvPr>
          <p:cNvGraphicFramePr>
            <a:graphicFrameLocks noGrp="1" noChangeAspect="1"/>
          </p:cNvGraphicFramePr>
          <p:nvPr>
            <p:ph sz="quarter" idx="2"/>
          </p:nvPr>
        </p:nvGraphicFramePr>
        <p:xfrm>
          <a:off x="6094413" y="4876800"/>
          <a:ext cx="3387725" cy="1182688"/>
        </p:xfrm>
        <a:graphic>
          <a:graphicData uri="http://schemas.openxmlformats.org/presentationml/2006/ole">
            <p:oleObj spid="_x0000_s168023" name="Equation" r:id="rId4" imgW="1892300" imgH="660400" progId="">
              <p:embed/>
            </p:oleObj>
          </a:graphicData>
        </a:graphic>
      </p:graphicFrame>
      <p:sp>
        <p:nvSpPr>
          <p:cNvPr id="126983" name="Text Box 7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83A02F3D-D35B-42A5-B424-E54A9B65D1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89212" y="5257800"/>
            <a:ext cx="190308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Consider x(n) y(n)</a:t>
            </a:r>
          </a:p>
        </p:txBody>
      </p:sp>
      <p:sp>
        <p:nvSpPr>
          <p:cNvPr id="15366" name="Slide Number Placeholder 5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099407CE-65DB-4A25-A5E2-2769B31A09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extLs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DF8D9037-A55C-4F4F-A937-48B05A0A7403}" type="slidenum">
              <a:rPr lang="en-US" altLang="en-US" sz="1400">
                <a:solidFill>
                  <a:srgbClr val="FFFFFF"/>
                </a:solidFill>
                <a:latin typeface="Franklin Gothic Book" panose="020B05030201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32</a:t>
            </a:fld>
            <a:endParaRPr lang="en-US" altLang="en-US" sz="1400">
              <a:solidFill>
                <a:srgbClr val="FFFFFF"/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AF80FCF4-A239-45B3-BF3C-1742D8635009}"/>
              </a:ext>
            </a:extLst>
          </p:cNvPr>
          <p:cNvSpPr/>
          <p:nvPr/>
        </p:nvSpPr>
        <p:spPr>
          <a:xfrm>
            <a:off x="11610331" y="5740401"/>
            <a:ext cx="5357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dirty="0">
                <a:solidFill>
                  <a:srgbClr val="4D5B6B"/>
                </a:solidFill>
              </a:rPr>
              <a:t>124</a:t>
            </a: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406210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386" name="Object 12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8DECBE30-ED33-4879-ABB5-3F7A0701FFD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341812" y="1447801"/>
          <a:ext cx="4216400" cy="3305175"/>
        </p:xfrm>
        <a:graphic>
          <a:graphicData uri="http://schemas.openxmlformats.org/presentationml/2006/ole">
            <p:oleObj spid="_x0000_s169088" name="CorelDRAW" r:id="rId3" imgW="2959100" imgH="2324100" progId="">
              <p:embed/>
            </p:oleObj>
          </a:graphicData>
        </a:graphic>
      </p:graphicFrame>
      <p:sp>
        <p:nvSpPr>
          <p:cNvPr id="75780" name="Rectangle 5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4F2CB145-E961-4CBA-8796-172CF00DDEC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132012" y="304800"/>
            <a:ext cx="7772400" cy="533400"/>
          </a:xfrm>
        </p:spPr>
        <p:txBody>
          <a:bodyPr/>
          <a:lstStyle/>
          <a:p>
            <a:pPr algn="ctr">
              <a:defRPr/>
            </a:pPr>
            <a:r>
              <a:rPr lang="en-US" sz="3600" b="0" dirty="0">
                <a:solidFill>
                  <a:srgbClr val="0A0C0E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BPSK Phase Error</a:t>
            </a:r>
          </a:p>
        </p:txBody>
      </p:sp>
      <p:graphicFrame>
        <p:nvGraphicFramePr>
          <p:cNvPr id="16388" name="Object 8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B39509A0-826D-4AEE-8887-C943F6B8363A}"/>
              </a:ext>
            </a:extLst>
          </p:cNvPr>
          <p:cNvGraphicFramePr>
            <a:graphicFrameLocks noGrp="1" noChangeAspect="1"/>
          </p:cNvGraphicFramePr>
          <p:nvPr>
            <p:ph sz="quarter" idx="2"/>
          </p:nvPr>
        </p:nvGraphicFramePr>
        <p:xfrm>
          <a:off x="1827213" y="1828800"/>
          <a:ext cx="3387725" cy="1182688"/>
        </p:xfrm>
        <a:graphic>
          <a:graphicData uri="http://schemas.openxmlformats.org/presentationml/2006/ole">
            <p:oleObj spid="_x0000_s169089" name="Equation" r:id="rId4" imgW="1892300" imgH="660400" progId="">
              <p:embed/>
            </p:oleObj>
          </a:graphicData>
        </a:graphic>
      </p:graphicFrame>
      <p:sp>
        <p:nvSpPr>
          <p:cNvPr id="126983" name="Text Box 7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29B85B50-7730-4231-87D1-8F45DF0103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8213" y="1371600"/>
            <a:ext cx="193585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>
                <a:solidFill>
                  <a:srgbClr val="0A0C0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Option 1: x(n) y(n)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90983D91-4D3E-4274-8B9B-602EDD9B97B5}"/>
              </a:ext>
            </a:extLst>
          </p:cNvPr>
          <p:cNvSpPr txBox="1"/>
          <p:nvPr/>
        </p:nvSpPr>
        <p:spPr>
          <a:xfrm>
            <a:off x="7288269" y="914401"/>
            <a:ext cx="2470035" cy="9233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Down Converted </a:t>
            </a:r>
          </a:p>
          <a:p>
            <a:pPr algn="ctr">
              <a:defRPr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Modulation Component</a:t>
            </a:r>
          </a:p>
          <a:p>
            <a:pPr algn="ctr">
              <a:defRPr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 Carrier Phase Error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B4C68086-9281-4E67-9F04-E9AC12A66C1E}"/>
              </a:ext>
            </a:extLst>
          </p:cNvPr>
          <p:cNvCxnSpPr/>
          <p:nvPr/>
        </p:nvCxnSpPr>
        <p:spPr>
          <a:xfrm flipH="1">
            <a:off x="7313612" y="1828800"/>
            <a:ext cx="304800" cy="76200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17EEF1F9-6A66-432E-A6F1-98F7A0D5611F}"/>
              </a:ext>
            </a:extLst>
          </p:cNvPr>
          <p:cNvSpPr/>
          <p:nvPr/>
        </p:nvSpPr>
        <p:spPr>
          <a:xfrm>
            <a:off x="8761412" y="2286001"/>
            <a:ext cx="1752600" cy="1477963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defRPr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BPSK Slicer Output.</a:t>
            </a:r>
          </a:p>
          <a:p>
            <a:pPr algn="ctr">
              <a:defRPr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Estimate of  </a:t>
            </a:r>
          </a:p>
          <a:p>
            <a:pPr algn="ctr">
              <a:defRPr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Modulation Component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80A0176D-598C-414D-BA97-A3A31751E499}"/>
              </a:ext>
            </a:extLst>
          </p:cNvPr>
          <p:cNvCxnSpPr/>
          <p:nvPr/>
        </p:nvCxnSpPr>
        <p:spPr>
          <a:xfrm flipH="1">
            <a:off x="7542212" y="2590800"/>
            <a:ext cx="1371600" cy="60960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52434EAF-6467-45FC-861D-42AEA5DED4FE}"/>
              </a:ext>
            </a:extLst>
          </p:cNvPr>
          <p:cNvSpPr/>
          <p:nvPr/>
        </p:nvSpPr>
        <p:spPr>
          <a:xfrm>
            <a:off x="6094412" y="1981201"/>
            <a:ext cx="1066800" cy="646113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defRPr/>
            </a:pPr>
            <a:r>
              <a:rPr lang="en-US" dirty="0"/>
              <a:t>Phase</a:t>
            </a:r>
          </a:p>
          <a:p>
            <a:pPr algn="ctr">
              <a:defRPr/>
            </a:pPr>
            <a:r>
              <a:rPr lang="en-US" dirty="0"/>
              <a:t> Error</a:t>
            </a:r>
          </a:p>
        </p:txBody>
      </p:sp>
      <p:graphicFrame>
        <p:nvGraphicFramePr>
          <p:cNvPr id="16395" name="Object 11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DAC5C4BA-2362-4BC2-BEEA-386D30EA911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4027788219"/>
              </p:ext>
            </p:extLst>
          </p:nvPr>
        </p:nvGraphicFramePr>
        <p:xfrm>
          <a:off x="2276476" y="4876800"/>
          <a:ext cx="7489825" cy="1143000"/>
        </p:xfrm>
        <a:graphic>
          <a:graphicData uri="http://schemas.openxmlformats.org/presentationml/2006/ole">
            <p:oleObj spid="_x0000_s169090" name="Equation" r:id="rId5" imgW="4584700" imgH="698500" progId="">
              <p:embed/>
            </p:oleObj>
          </a:graphicData>
        </a:graphic>
      </p:graphicFrame>
      <p:sp>
        <p:nvSpPr>
          <p:cNvPr id="16396" name="Rectangle 13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60174C7C-608F-4243-B92B-D66D43B9C5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2413" y="-230832"/>
            <a:ext cx="18473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18" name="Text Box 7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CC0B17AF-5961-4360-8BE0-5A6FEFE0BC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3412" y="4419600"/>
            <a:ext cx="240392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>
                <a:solidFill>
                  <a:srgbClr val="0A0C0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Option 2: </a:t>
            </a:r>
            <a:r>
              <a:rPr lang="en-US" dirty="0" err="1">
                <a:solidFill>
                  <a:srgbClr val="0A0C0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sgn</a:t>
            </a:r>
            <a:r>
              <a:rPr lang="en-US" dirty="0">
                <a:solidFill>
                  <a:srgbClr val="0A0C0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(x(n)) y(n)</a:t>
            </a:r>
          </a:p>
        </p:txBody>
      </p:sp>
      <p:sp>
        <p:nvSpPr>
          <p:cNvPr id="16398" name="Slide Number Placeholder 13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C3DDBF3F-B67D-4FF1-939E-9AA7E83B5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extLs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0B9AAABF-CCB7-48AA-9AD2-0EA0842D5CEE}" type="slidenum">
              <a:rPr lang="en-US" altLang="en-US" sz="1800">
                <a:solidFill>
                  <a:srgbClr val="FFFFFF"/>
                </a:solidFill>
                <a:latin typeface="Franklin Gothic Book" panose="020B0503020102020204" pitchFamily="34" charset="0"/>
              </a:rPr>
              <a:pPr/>
              <a:t>33</a:t>
            </a:fld>
            <a:endParaRPr lang="en-US" altLang="en-US" sz="1800">
              <a:solidFill>
                <a:srgbClr val="FFFFFF"/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EA2D8DBF-76B4-4F96-B449-DD20AA3B4B33}"/>
              </a:ext>
            </a:extLst>
          </p:cNvPr>
          <p:cNvSpPr txBox="1"/>
          <p:nvPr/>
        </p:nvSpPr>
        <p:spPr>
          <a:xfrm>
            <a:off x="1838752" y="962816"/>
            <a:ext cx="2576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Low SNR Phase Estimate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C707A72B-A1F3-405A-8236-51286DDA3CE3}"/>
              </a:ext>
            </a:extLst>
          </p:cNvPr>
          <p:cNvSpPr/>
          <p:nvPr/>
        </p:nvSpPr>
        <p:spPr>
          <a:xfrm>
            <a:off x="1785787" y="3939658"/>
            <a:ext cx="26148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dirty="0">
                <a:solidFill>
                  <a:srgbClr val="4D5B6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High SNR Phase Estimate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2F489BE5-535F-426B-8A81-EBAD5825ABCF}"/>
              </a:ext>
            </a:extLst>
          </p:cNvPr>
          <p:cNvSpPr/>
          <p:nvPr/>
        </p:nvSpPr>
        <p:spPr>
          <a:xfrm>
            <a:off x="11565456" y="5740401"/>
            <a:ext cx="5357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dirty="0">
                <a:solidFill>
                  <a:srgbClr val="4D5B6B"/>
                </a:solidFill>
              </a:rPr>
              <a:t>125</a:t>
            </a: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760105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87149546-B05B-4E9D-BA9F-3699899D941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436812" y="274638"/>
            <a:ext cx="7772400" cy="560386"/>
          </a:xfrm>
        </p:spPr>
        <p:txBody>
          <a:bodyPr/>
          <a:lstStyle/>
          <a:p>
            <a:pPr algn="ctr" eaLnBrk="1" hangingPunct="1"/>
            <a:r>
              <a:rPr lang="en-US" altLang="en-US" sz="3200" b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Phase Detectors for Modulated BPSK</a:t>
            </a:r>
          </a:p>
        </p:txBody>
      </p:sp>
      <p:pic>
        <p:nvPicPr>
          <p:cNvPr id="17411" name="Picture 5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AE4FEAD4-9E7F-414D-A2B0-DC64A121CB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942013" y="819150"/>
            <a:ext cx="4572000" cy="567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2" name="Picture 6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2A1BDBDF-5FA0-4BEA-AE4E-83BB5BBA1F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751013" y="838200"/>
            <a:ext cx="4645025" cy="567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3" name="Slide Number Placeholder 4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D4ACB99F-31B1-45B0-9C46-3A5E68EB8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extLs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7855C5EC-64C6-49CA-BAE1-67BD8A235E5C}" type="slidenum">
              <a:rPr lang="en-US" altLang="en-US" sz="1400">
                <a:solidFill>
                  <a:srgbClr val="FFFFFF"/>
                </a:solidFill>
                <a:latin typeface="Franklin Gothic Book" panose="020B05030201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34</a:t>
            </a:fld>
            <a:endParaRPr lang="en-US" altLang="en-US" sz="1400">
              <a:solidFill>
                <a:srgbClr val="FFFFFF"/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17414" name="Rectangle 1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C7A88741-1859-45CC-B50D-800EA3EDBB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80339" y="6091238"/>
            <a:ext cx="3313113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dirty="0">
                <a:solidFill>
                  <a:srgbClr val="FF0000"/>
                </a:solidFill>
                <a:cs typeface="Times New Roman" panose="02020603050405020304" pitchFamily="18" charset="0"/>
              </a:rPr>
              <a:t>No Multiplies in </a:t>
            </a:r>
            <a:r>
              <a:rPr lang="en-US" altLang="en-US" dirty="0" err="1">
                <a:solidFill>
                  <a:srgbClr val="FF0000"/>
                </a:solidFill>
                <a:cs typeface="Times New Roman" panose="02020603050405020304" pitchFamily="18" charset="0"/>
              </a:rPr>
              <a:t>sgn</a:t>
            </a:r>
            <a:r>
              <a:rPr lang="en-US" altLang="en-US" dirty="0">
                <a:solidFill>
                  <a:srgbClr val="FF0000"/>
                </a:solidFill>
                <a:cs typeface="Times New Roman" panose="02020603050405020304" pitchFamily="18" charset="0"/>
              </a:rPr>
              <a:t>(x)</a:t>
            </a:r>
            <a:r>
              <a:rPr lang="en-US" altLang="en-US" dirty="0">
                <a:solidFill>
                  <a:srgbClr val="FF0000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</a:t>
            </a:r>
            <a:r>
              <a:rPr lang="en-US" altLang="en-US" dirty="0">
                <a:solidFill>
                  <a:srgbClr val="FF0000"/>
                </a:solidFill>
                <a:cs typeface="Times New Roman" panose="02020603050405020304" pitchFamily="18" charset="0"/>
              </a:rPr>
              <a:t>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2B1B79C4-2BE5-4A7E-A3B4-CCA2A302FE01}"/>
              </a:ext>
            </a:extLst>
          </p:cNvPr>
          <p:cNvSpPr txBox="1"/>
          <p:nvPr/>
        </p:nvSpPr>
        <p:spPr>
          <a:xfrm>
            <a:off x="10198728" y="4038600"/>
            <a:ext cx="187666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0A0C0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dirty="0" err="1">
                <a:solidFill>
                  <a:srgbClr val="0A0C0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sgn</a:t>
            </a:r>
            <a:r>
              <a:rPr lang="en-US" dirty="0">
                <a:solidFill>
                  <a:srgbClr val="0A0C0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(x) is a </a:t>
            </a:r>
          </a:p>
          <a:p>
            <a:pPr algn="ctr"/>
            <a:r>
              <a:rPr lang="en-US" dirty="0">
                <a:solidFill>
                  <a:srgbClr val="0A0C0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Decision.</a:t>
            </a:r>
          </a:p>
          <a:p>
            <a:pPr algn="ctr"/>
            <a:r>
              <a:rPr lang="en-US" dirty="0">
                <a:solidFill>
                  <a:srgbClr val="0A0C0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Decisions are</a:t>
            </a:r>
          </a:p>
          <a:p>
            <a:pPr algn="ctr"/>
            <a:r>
              <a:rPr lang="en-US" dirty="0">
                <a:solidFill>
                  <a:srgbClr val="0A0C0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Not to be Trusted </a:t>
            </a:r>
          </a:p>
          <a:p>
            <a:pPr algn="ctr"/>
            <a:r>
              <a:rPr lang="en-US" dirty="0">
                <a:solidFill>
                  <a:srgbClr val="0A0C0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 Low SNR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738F9716-DD8D-4D25-8FDB-E1E0B8F9694F}"/>
              </a:ext>
            </a:extLst>
          </p:cNvPr>
          <p:cNvSpPr/>
          <p:nvPr/>
        </p:nvSpPr>
        <p:spPr>
          <a:xfrm>
            <a:off x="11539673" y="5751872"/>
            <a:ext cx="5357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dirty="0">
                <a:solidFill>
                  <a:srgbClr val="4D5B6B"/>
                </a:solidFill>
              </a:rPr>
              <a:t>126</a:t>
            </a: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817990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ED8327AA-4884-47F7-9DE2-202B46CD9E1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436812" y="274638"/>
            <a:ext cx="7772400" cy="657226"/>
          </a:xfrm>
        </p:spPr>
        <p:txBody>
          <a:bodyPr/>
          <a:lstStyle/>
          <a:p>
            <a:pPr algn="ctr" eaLnBrk="1" hangingPunct="1"/>
            <a:r>
              <a:rPr lang="en-US" altLang="en-US" sz="3200" b="0" dirty="0">
                <a:ln w="0"/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Phase Detectors for Modulated QPSK</a:t>
            </a:r>
          </a:p>
        </p:txBody>
      </p:sp>
      <p:pic>
        <p:nvPicPr>
          <p:cNvPr id="18435" name="Picture 4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9BB59AD0-FCD6-4532-923B-9547AB0DB0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903413" y="1087438"/>
            <a:ext cx="4492625" cy="557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6" name="Picture 7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CBC16199-4ACE-42C0-A17A-C9C8C00360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018213" y="1106489"/>
            <a:ext cx="4449763" cy="5519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7" name="Slide Number Placeholder 4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75808D3D-71E6-4A6F-96A4-D403DADB4E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extLs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EC8CAAFE-74AB-4BDF-B24D-184F2F08F1C9}" type="slidenum">
              <a:rPr lang="en-US" altLang="en-US" sz="1400">
                <a:solidFill>
                  <a:srgbClr val="FFFFFF"/>
                </a:solidFill>
                <a:latin typeface="Franklin Gothic Book" panose="020B05030201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35</a:t>
            </a:fld>
            <a:endParaRPr lang="en-US" altLang="en-US" sz="1400">
              <a:solidFill>
                <a:srgbClr val="FFFFFF"/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18438" name="Rectangle 4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739FD20E-66AD-4445-B1F6-ACEB5464A1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3012" y="6324600"/>
            <a:ext cx="337143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800" dirty="0">
                <a:solidFill>
                  <a:srgbClr val="FF0000"/>
                </a:solidFill>
                <a:cs typeface="Times New Roman" panose="02020603050405020304" pitchFamily="18" charset="0"/>
              </a:rPr>
              <a:t>No Multiplies in </a:t>
            </a:r>
            <a:r>
              <a:rPr lang="en-US" altLang="en-US" sz="1800" dirty="0" err="1">
                <a:solidFill>
                  <a:srgbClr val="FF0000"/>
                </a:solidFill>
                <a:cs typeface="Times New Roman" panose="02020603050405020304" pitchFamily="18" charset="0"/>
              </a:rPr>
              <a:t>sgn</a:t>
            </a:r>
            <a:r>
              <a:rPr lang="en-US" altLang="en-US" sz="1800" dirty="0">
                <a:solidFill>
                  <a:srgbClr val="FF0000"/>
                </a:solidFill>
                <a:cs typeface="Times New Roman" panose="02020603050405020304" pitchFamily="18" charset="0"/>
              </a:rPr>
              <a:t>(x)</a:t>
            </a:r>
            <a:r>
              <a:rPr lang="en-US" altLang="en-US" sz="1800" dirty="0">
                <a:solidFill>
                  <a:srgbClr val="FF0000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</a:t>
            </a:r>
            <a:r>
              <a:rPr lang="en-US" altLang="en-US" sz="1800" dirty="0">
                <a:solidFill>
                  <a:srgbClr val="FF0000"/>
                </a:solidFill>
                <a:cs typeface="Times New Roman" panose="02020603050405020304" pitchFamily="18" charset="0"/>
              </a:rPr>
              <a:t>y-</a:t>
            </a:r>
            <a:r>
              <a:rPr lang="en-US" altLang="en-US" sz="1800" dirty="0" err="1">
                <a:solidFill>
                  <a:srgbClr val="FF0000"/>
                </a:solidFill>
                <a:cs typeface="Times New Roman" panose="02020603050405020304" pitchFamily="18" charset="0"/>
              </a:rPr>
              <a:t>sgn</a:t>
            </a:r>
            <a:r>
              <a:rPr lang="en-US" altLang="en-US" sz="1800" dirty="0">
                <a:solidFill>
                  <a:srgbClr val="FF0000"/>
                </a:solidFill>
                <a:cs typeface="Times New Roman" panose="02020603050405020304" pitchFamily="18" charset="0"/>
              </a:rPr>
              <a:t>(y)</a:t>
            </a:r>
            <a:r>
              <a:rPr lang="en-US" altLang="en-US" sz="1800" dirty="0">
                <a:solidFill>
                  <a:srgbClr val="FF0000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</a:t>
            </a:r>
            <a:r>
              <a:rPr lang="en-US" altLang="en-US" sz="1800" dirty="0">
                <a:solidFill>
                  <a:srgbClr val="FF0000"/>
                </a:solidFill>
                <a:cs typeface="Times New Roman" panose="02020603050405020304" pitchFamily="18" charset="0"/>
              </a:rPr>
              <a:t>x</a:t>
            </a:r>
          </a:p>
        </p:txBody>
      </p:sp>
      <p:sp>
        <p:nvSpPr>
          <p:cNvPr id="18439" name="Rectangle 5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5C7C7767-9607-4B41-A4A2-EE2291884D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99213" y="6324600"/>
            <a:ext cx="532293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800" dirty="0">
                <a:solidFill>
                  <a:srgbClr val="FF0000"/>
                </a:solidFill>
                <a:cs typeface="Times New Roman" panose="02020603050405020304" pitchFamily="18" charset="0"/>
              </a:rPr>
              <a:t>No Multiplies in Frequency Estimator (NOT Optimum)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517A1F5D-E008-4429-A251-6B0E285F2D81}"/>
              </a:ext>
            </a:extLst>
          </p:cNvPr>
          <p:cNvSpPr/>
          <p:nvPr/>
        </p:nvSpPr>
        <p:spPr>
          <a:xfrm>
            <a:off x="11580812" y="5715000"/>
            <a:ext cx="5357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dirty="0">
                <a:solidFill>
                  <a:srgbClr val="4D5B6B"/>
                </a:solidFill>
              </a:rPr>
              <a:t>127</a:t>
            </a: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9310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829777"/>
            <a:ext cx="12188825" cy="519844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3D9BFA52-F992-4920-8FF1-1AA7C67652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8200"/>
            <a:ext cx="12188825" cy="519844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2C8A2AEB-D453-4708-AD62-C768074A7BE6}"/>
              </a:ext>
            </a:extLst>
          </p:cNvPr>
          <p:cNvSpPr/>
          <p:nvPr/>
        </p:nvSpPr>
        <p:spPr>
          <a:xfrm>
            <a:off x="11580812" y="5705704"/>
            <a:ext cx="5357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dirty="0">
                <a:solidFill>
                  <a:srgbClr val="4D5B6B"/>
                </a:solidFill>
              </a:rPr>
              <a:t>128</a:t>
            </a: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477147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E4CF968F-4A0B-4D22-A087-4F0BE8CE01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4012" y="274638"/>
            <a:ext cx="6858000" cy="639762"/>
          </a:xfrm>
        </p:spPr>
        <p:txBody>
          <a:bodyPr/>
          <a:lstStyle/>
          <a:p>
            <a:pPr algn="ctr"/>
            <a:r>
              <a:rPr lang="en-US" altLang="en-US" sz="3200" b="0" dirty="0">
                <a:ln w="0"/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QPSK S-Curve as Function of SNR </a:t>
            </a:r>
          </a:p>
        </p:txBody>
      </p:sp>
      <p:sp>
        <p:nvSpPr>
          <p:cNvPr id="19459" name="Slide Number Placeholder 3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B6338EA0-413D-4823-872D-E7A9DE072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extLs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303B0A8-09E8-4A52-934D-47C5BB3C9CC1}" type="slidenum">
              <a:rPr lang="en-US" altLang="en-US" sz="1400">
                <a:solidFill>
                  <a:srgbClr val="FFFFFF"/>
                </a:solidFill>
                <a:latin typeface="Franklin Gothic Book" panose="020B0503020102020204" pitchFamily="34" charset="0"/>
              </a:rPr>
              <a:pPr/>
              <a:t>37</a:t>
            </a:fld>
            <a:endParaRPr lang="en-US" altLang="en-US" sz="1400">
              <a:solidFill>
                <a:srgbClr val="FFFFFF"/>
              </a:solidFill>
              <a:latin typeface="Franklin Gothic Book" panose="020B0503020102020204" pitchFamily="34" charset="0"/>
            </a:endParaRPr>
          </a:p>
        </p:txBody>
      </p:sp>
      <p:pic>
        <p:nvPicPr>
          <p:cNvPr id="19460" name="Picture 4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F2C8752F-DFBF-426E-AD8E-319E21ED3B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436812" y="914400"/>
            <a:ext cx="7513296" cy="556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48366B03-1319-4694-B432-212FB7BA95F5}"/>
              </a:ext>
            </a:extLst>
          </p:cNvPr>
          <p:cNvSpPr/>
          <p:nvPr/>
        </p:nvSpPr>
        <p:spPr>
          <a:xfrm>
            <a:off x="11504612" y="5715000"/>
            <a:ext cx="5357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dirty="0">
                <a:solidFill>
                  <a:srgbClr val="4D5B6B"/>
                </a:solidFill>
              </a:rPr>
              <a:t>129</a:t>
            </a: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909858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3E00350B-16B0-45C4-92FA-5FBBE0A08EA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579384" y="5740401"/>
            <a:ext cx="534828" cy="365125"/>
          </a:xfrm>
        </p:spPr>
        <p:txBody>
          <a:bodyPr/>
          <a:lstStyle/>
          <a:p>
            <a:fld id="{F36C87F6-986D-49E6-AF40-1B3A1EE8064D}" type="slidenum">
              <a:rPr lang="en-US" sz="1800" smtClean="0"/>
              <a:pPr/>
              <a:t>38</a:t>
            </a:fld>
            <a:endParaRPr lang="en-US" sz="1800" dirty="0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2E32A768-644C-4149-820F-928ED19272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1154" y="1752600"/>
            <a:ext cx="10468719" cy="31877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B341C2A4-0C7F-481C-B40E-2DFDB6A96C46}"/>
              </a:ext>
            </a:extLst>
          </p:cNvPr>
          <p:cNvSpPr txBox="1"/>
          <p:nvPr/>
        </p:nvSpPr>
        <p:spPr>
          <a:xfrm>
            <a:off x="2589212" y="378929"/>
            <a:ext cx="82235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SNR Used by all Adaptive Loops and Estimators</a:t>
            </a: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878420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F0D8D50E-CD90-41D2-A5A1-83057D9E9BC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17812" y="1588"/>
            <a:ext cx="7772400" cy="639762"/>
          </a:xfrm>
        </p:spPr>
        <p:txBody>
          <a:bodyPr/>
          <a:lstStyle/>
          <a:p>
            <a:pPr eaLnBrk="1" hangingPunct="1"/>
            <a:r>
              <a:rPr lang="en-US" altLang="en-US" sz="3200" b="0" dirty="0">
                <a:solidFill>
                  <a:schemeClr val="tx1"/>
                </a:solidFill>
                <a:effectLst/>
              </a:rPr>
              <a:t>BPSK Large SNR Approximation to ML</a:t>
            </a:r>
          </a:p>
        </p:txBody>
      </p:sp>
      <p:pic>
        <p:nvPicPr>
          <p:cNvPr id="28675" name="Picture 4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65632F49-584A-4F6F-B33E-90D964DA09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132012" y="915988"/>
            <a:ext cx="8153400" cy="568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76" name="Slide Number Placeholder 3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D23E631F-E774-463A-AA3E-4A37690F01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extLs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9881667D-4856-4208-96AB-9CE1273AFD42}" type="slidenum">
              <a:rPr lang="en-US" altLang="en-US" sz="1400">
                <a:solidFill>
                  <a:srgbClr val="FFFFFF"/>
                </a:solidFill>
                <a:latin typeface="Franklin Gothic Book" panose="020B05030201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39</a:t>
            </a:fld>
            <a:endParaRPr lang="en-US" altLang="en-US" sz="1400">
              <a:solidFill>
                <a:srgbClr val="FFFFFF"/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76403060-3ED5-4D23-9707-B2DB47068561}"/>
              </a:ext>
            </a:extLst>
          </p:cNvPr>
          <p:cNvSpPr/>
          <p:nvPr/>
        </p:nvSpPr>
        <p:spPr>
          <a:xfrm>
            <a:off x="11504612" y="5715000"/>
            <a:ext cx="5357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131</a:t>
            </a: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4219179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212" y="894"/>
            <a:ext cx="11885612" cy="685621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389945CA-6312-47BA-B0AF-DA90823104E4}"/>
              </a:ext>
            </a:extLst>
          </p:cNvPr>
          <p:cNvSpPr/>
          <p:nvPr/>
        </p:nvSpPr>
        <p:spPr>
          <a:xfrm>
            <a:off x="11428412" y="6451815"/>
            <a:ext cx="5357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dirty="0">
                <a:solidFill>
                  <a:srgbClr val="4D5B6B"/>
                </a:solidFill>
              </a:rPr>
              <a:t>104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F6B47881-6950-4E29-86AE-B5B65A9A51B6}"/>
              </a:ext>
            </a:extLst>
          </p:cNvPr>
          <p:cNvSpPr txBox="1"/>
          <p:nvPr/>
        </p:nvSpPr>
        <p:spPr>
          <a:xfrm>
            <a:off x="2894012" y="1676400"/>
            <a:ext cx="6461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A0C0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Mean and Standard Deviation same for noise power formed by FFT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A1AE0340-4449-42E0-AF93-C4F15EED668A}"/>
              </a:ext>
            </a:extLst>
          </p:cNvPr>
          <p:cNvSpPr/>
          <p:nvPr/>
        </p:nvSpPr>
        <p:spPr>
          <a:xfrm>
            <a:off x="2894012" y="5029200"/>
            <a:ext cx="7239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dirty="0">
                <a:solidFill>
                  <a:srgbClr val="0A0C0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Mean and Standard Deviation same for noise power formed by FFT </a:t>
            </a: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943764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3B5BE023-E40B-45F9-A73D-97BA1B38E98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436812" y="274638"/>
            <a:ext cx="7772400" cy="715962"/>
          </a:xfrm>
        </p:spPr>
        <p:txBody>
          <a:bodyPr/>
          <a:lstStyle/>
          <a:p>
            <a:pPr algn="ctr" eaLnBrk="1" hangingPunct="1"/>
            <a:r>
              <a:rPr lang="en-US" altLang="en-US" sz="3200" b="0" dirty="0">
                <a:solidFill>
                  <a:schemeClr val="tx1"/>
                </a:solidFill>
                <a:effectLst/>
              </a:rPr>
              <a:t>BPSK Large SNR Approximation to ML</a:t>
            </a:r>
          </a:p>
        </p:txBody>
      </p:sp>
      <p:pic>
        <p:nvPicPr>
          <p:cNvPr id="29699" name="Picture 5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65EB5E72-BF08-4DE2-B37A-0720673BC6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903412" y="885826"/>
            <a:ext cx="8534400" cy="575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700" name="Slide Number Placeholder 3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712C5324-6FC1-4D74-97C4-7D7876930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extLs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42D7157E-3B4E-459A-84CE-E0FE9222659C}" type="slidenum">
              <a:rPr lang="en-US" altLang="en-US" sz="1400">
                <a:solidFill>
                  <a:srgbClr val="FFFFFF"/>
                </a:solidFill>
                <a:latin typeface="Franklin Gothic Book" panose="020B05030201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40</a:t>
            </a:fld>
            <a:endParaRPr lang="en-US" altLang="en-US" sz="1400">
              <a:solidFill>
                <a:srgbClr val="FFFFFF"/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83A4E2DA-19FD-48EA-89F0-CB451B66F146}"/>
              </a:ext>
            </a:extLst>
          </p:cNvPr>
          <p:cNvSpPr/>
          <p:nvPr/>
        </p:nvSpPr>
        <p:spPr>
          <a:xfrm>
            <a:off x="11580812" y="5791200"/>
            <a:ext cx="5357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dirty="0">
                <a:solidFill>
                  <a:srgbClr val="4D5B6B"/>
                </a:solidFill>
              </a:rPr>
              <a:t>132</a:t>
            </a: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940324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771837B9-42F2-416E-91F2-C27016368F9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093912" y="225426"/>
            <a:ext cx="7772400" cy="715962"/>
          </a:xfrm>
        </p:spPr>
        <p:txBody>
          <a:bodyPr/>
          <a:lstStyle/>
          <a:p>
            <a:pPr algn="ctr" eaLnBrk="1" hangingPunct="1"/>
            <a:r>
              <a:rPr lang="en-US" altLang="en-US" sz="3600" b="0" dirty="0">
                <a:solidFill>
                  <a:schemeClr val="tx1"/>
                </a:solidFill>
                <a:effectLst/>
              </a:rPr>
              <a:t>BPSK ML Carrier Recovery Loop</a:t>
            </a:r>
          </a:p>
        </p:txBody>
      </p:sp>
      <p:pic>
        <p:nvPicPr>
          <p:cNvPr id="30723" name="Picture 5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3DF0E554-702C-4A00-B33E-070E30BD21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751012" y="1066800"/>
            <a:ext cx="8458200" cy="5526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24" name="Slide Number Placeholder 3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BE7E4FCB-D823-458C-8F45-5A938B38A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extLs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27692361-5C50-4DA0-B18B-BB614E55954D}" type="slidenum">
              <a:rPr lang="en-US" altLang="en-US" sz="1400">
                <a:solidFill>
                  <a:srgbClr val="FFFFFF"/>
                </a:solidFill>
                <a:latin typeface="Franklin Gothic Book" panose="020B05030201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41</a:t>
            </a:fld>
            <a:endParaRPr lang="en-US" altLang="en-US" sz="1400">
              <a:solidFill>
                <a:srgbClr val="FFFFFF"/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096766E9-EDCD-4081-9B17-88237CB86D1E}"/>
              </a:ext>
            </a:extLst>
          </p:cNvPr>
          <p:cNvSpPr/>
          <p:nvPr/>
        </p:nvSpPr>
        <p:spPr>
          <a:xfrm>
            <a:off x="11504612" y="5715000"/>
            <a:ext cx="5357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dirty="0">
                <a:solidFill>
                  <a:srgbClr val="4D5B6B"/>
                </a:solidFill>
              </a:rPr>
              <a:t>133</a:t>
            </a: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726098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5A9164C3-B8FA-4262-949C-459B7941F94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360612" y="274639"/>
            <a:ext cx="7772400" cy="868362"/>
          </a:xfrm>
        </p:spPr>
        <p:txBody>
          <a:bodyPr/>
          <a:lstStyle/>
          <a:p>
            <a:pPr algn="ctr" eaLnBrk="1" hangingPunct="1"/>
            <a:r>
              <a:rPr lang="en-US" altLang="en-US" sz="3600" b="0" dirty="0">
                <a:solidFill>
                  <a:schemeClr val="tx1"/>
                </a:solidFill>
                <a:effectLst/>
              </a:rPr>
              <a:t>BPSK ML Carrier Recovery Loop</a:t>
            </a:r>
          </a:p>
        </p:txBody>
      </p:sp>
      <p:pic>
        <p:nvPicPr>
          <p:cNvPr id="31747" name="Picture 5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8B8EF59E-DC0C-44DB-89D6-88EEEDA4F7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903412" y="1143001"/>
            <a:ext cx="8382000" cy="5465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48" name="Slide Number Placeholder 3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DA4BD3A4-ADC9-475A-90AC-DAF7FCD12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extLs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2FD5164A-E401-413F-B366-4CF799903ED8}" type="slidenum">
              <a:rPr lang="en-US" altLang="en-US" sz="1400">
                <a:solidFill>
                  <a:srgbClr val="FFFFFF"/>
                </a:solidFill>
                <a:latin typeface="Franklin Gothic Book" panose="020B05030201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42</a:t>
            </a:fld>
            <a:endParaRPr lang="en-US" altLang="en-US" sz="1400">
              <a:solidFill>
                <a:srgbClr val="FFFFFF"/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356D11C0-FEE8-4127-9189-1C72D91B2A03}"/>
              </a:ext>
            </a:extLst>
          </p:cNvPr>
          <p:cNvSpPr/>
          <p:nvPr/>
        </p:nvSpPr>
        <p:spPr>
          <a:xfrm>
            <a:off x="11504612" y="5791200"/>
            <a:ext cx="5357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dirty="0">
                <a:solidFill>
                  <a:srgbClr val="4D5B6B"/>
                </a:solidFill>
              </a:rPr>
              <a:t>134</a:t>
            </a: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0878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9D600DAC-A84C-435A-BFD8-FC53F65AA63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4412" y="274638"/>
            <a:ext cx="7772400" cy="792162"/>
          </a:xfrm>
        </p:spPr>
        <p:txBody>
          <a:bodyPr/>
          <a:lstStyle/>
          <a:p>
            <a:pPr algn="ctr" eaLnBrk="1" hangingPunct="1"/>
            <a:r>
              <a:rPr lang="en-US" altLang="en-US" sz="3200" b="0" dirty="0">
                <a:solidFill>
                  <a:schemeClr val="tx1"/>
                </a:solidFill>
                <a:effectLst/>
              </a:rPr>
              <a:t>BPSK Large SNR Approximation to ML</a:t>
            </a:r>
          </a:p>
        </p:txBody>
      </p:sp>
      <p:pic>
        <p:nvPicPr>
          <p:cNvPr id="32771" name="Picture 6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2C190D81-4810-43BB-8FB8-BE8C49435E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827212" y="1066800"/>
            <a:ext cx="8458200" cy="556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72" name="Slide Number Placeholder 3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7A597828-75AA-4895-AC7F-F1F999C634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extLs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818F1E75-9C9F-4D4C-8D0C-0233FDD92C52}" type="slidenum">
              <a:rPr lang="en-US" altLang="en-US" sz="1400">
                <a:solidFill>
                  <a:srgbClr val="FFFFFF"/>
                </a:solidFill>
                <a:latin typeface="Franklin Gothic Book" panose="020B05030201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43</a:t>
            </a:fld>
            <a:endParaRPr lang="en-US" altLang="en-US" sz="1400">
              <a:solidFill>
                <a:srgbClr val="FFFFFF"/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DEE34C9D-0201-4278-B0DC-FFBF7BDE741B}"/>
              </a:ext>
            </a:extLst>
          </p:cNvPr>
          <p:cNvSpPr/>
          <p:nvPr/>
        </p:nvSpPr>
        <p:spPr>
          <a:xfrm>
            <a:off x="11580812" y="5715000"/>
            <a:ext cx="5357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dirty="0">
                <a:solidFill>
                  <a:srgbClr val="4D5B6B"/>
                </a:solidFill>
              </a:rPr>
              <a:t>135</a:t>
            </a: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10691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6BD53B96-160D-46A6-949E-5F31D7FB44F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46312" y="211138"/>
            <a:ext cx="7772400" cy="792162"/>
          </a:xfrm>
        </p:spPr>
        <p:txBody>
          <a:bodyPr/>
          <a:lstStyle/>
          <a:p>
            <a:pPr algn="ctr" eaLnBrk="1" hangingPunct="1"/>
            <a:r>
              <a:rPr lang="en-US" altLang="en-US" sz="3200" b="0" dirty="0">
                <a:solidFill>
                  <a:schemeClr val="tx1"/>
                </a:solidFill>
                <a:effectLst/>
              </a:rPr>
              <a:t>BPSK Large SNR Approximation to ML</a:t>
            </a:r>
          </a:p>
        </p:txBody>
      </p:sp>
      <p:pic>
        <p:nvPicPr>
          <p:cNvPr id="33795" name="Picture 5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85FD276F-5E18-49A3-88A4-D96E777973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865312" y="870466"/>
            <a:ext cx="8458200" cy="548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6" name="Slide Number Placeholder 3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7EA0327F-5635-4F6A-9E20-FCDAC61C35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extLs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BFA1FFAF-7259-4A85-A3C4-5624A80D4E0A}" type="slidenum">
              <a:rPr lang="en-US" altLang="en-US" sz="1400">
                <a:solidFill>
                  <a:srgbClr val="FFFFFF"/>
                </a:solidFill>
                <a:latin typeface="Franklin Gothic Book" panose="020B05030201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44</a:t>
            </a:fld>
            <a:endParaRPr lang="en-US" altLang="en-US" sz="1400">
              <a:solidFill>
                <a:srgbClr val="FFFFFF"/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EE6E2278-B923-4899-89E1-EA0C7D50F5FE}"/>
              </a:ext>
            </a:extLst>
          </p:cNvPr>
          <p:cNvSpPr/>
          <p:nvPr/>
        </p:nvSpPr>
        <p:spPr>
          <a:xfrm>
            <a:off x="11504612" y="5715000"/>
            <a:ext cx="5357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dirty="0">
                <a:solidFill>
                  <a:srgbClr val="4D5B6B"/>
                </a:solidFill>
              </a:rPr>
              <a:t>136</a:t>
            </a: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4814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ECB31C28-FE89-4C7B-B512-4B25C422C74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170112" y="261938"/>
            <a:ext cx="7772400" cy="792162"/>
          </a:xfrm>
        </p:spPr>
        <p:txBody>
          <a:bodyPr/>
          <a:lstStyle/>
          <a:p>
            <a:pPr algn="ctr" eaLnBrk="1" hangingPunct="1"/>
            <a:r>
              <a:rPr lang="en-US" altLang="en-US" sz="3600" b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BPSK ML Carrier Recovery Loop</a:t>
            </a:r>
          </a:p>
        </p:txBody>
      </p:sp>
      <p:pic>
        <p:nvPicPr>
          <p:cNvPr id="34819" name="Picture 6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AD2B093B-A82A-449F-B2DB-3CD6330C5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903412" y="1143000"/>
            <a:ext cx="8305800" cy="548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20" name="Slide Number Placeholder 3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DAA2A993-9D94-4869-BE55-191EDB9782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extLs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8163BFC3-79F6-4CA2-B3FC-CD005EFF3423}" type="slidenum">
              <a:rPr lang="en-US" altLang="en-US" sz="1400">
                <a:solidFill>
                  <a:srgbClr val="FFFFFF"/>
                </a:solidFill>
                <a:latin typeface="Franklin Gothic Book" panose="020B05030201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45</a:t>
            </a:fld>
            <a:endParaRPr lang="en-US" altLang="en-US" sz="1400">
              <a:solidFill>
                <a:srgbClr val="FFFFFF"/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03D6D54E-039D-406A-8A12-9AEDB408EA15}"/>
              </a:ext>
            </a:extLst>
          </p:cNvPr>
          <p:cNvSpPr/>
          <p:nvPr/>
        </p:nvSpPr>
        <p:spPr>
          <a:xfrm>
            <a:off x="11504612" y="5715000"/>
            <a:ext cx="5357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dirty="0">
                <a:solidFill>
                  <a:srgbClr val="4D5B6B"/>
                </a:solidFill>
              </a:rPr>
              <a:t>137</a:t>
            </a: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576971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6401BBD1-7C85-4621-BB84-A2D4861B36D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436812" y="274638"/>
            <a:ext cx="7772400" cy="792162"/>
          </a:xfrm>
        </p:spPr>
        <p:txBody>
          <a:bodyPr/>
          <a:lstStyle/>
          <a:p>
            <a:pPr algn="ctr" eaLnBrk="1" hangingPunct="1"/>
            <a:r>
              <a:rPr lang="en-US" altLang="en-US" sz="3600" b="0" dirty="0">
                <a:solidFill>
                  <a:schemeClr val="tx1"/>
                </a:solidFill>
                <a:effectLst/>
              </a:rPr>
              <a:t>BPSK ML Carrier Recovery Loop</a:t>
            </a:r>
          </a:p>
        </p:txBody>
      </p:sp>
      <p:pic>
        <p:nvPicPr>
          <p:cNvPr id="35843" name="Picture 5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88ED6FB4-A2E3-4806-8C4E-A1B6DAE09B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827212" y="1066800"/>
            <a:ext cx="8610600" cy="556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844" name="Slide Number Placeholder 3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3289C604-4AEE-42A4-B795-BD1B2BBA61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9066213" y="6629400"/>
            <a:ext cx="533400" cy="387849"/>
          </a:xfrm>
          <a:extLs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8CDD4A20-D09F-44F3-BC7D-709B1DED6807}" type="slidenum">
              <a:rPr lang="en-US" altLang="en-US" sz="1400">
                <a:solidFill>
                  <a:srgbClr val="FFFFFF"/>
                </a:solidFill>
                <a:latin typeface="Franklin Gothic Book" panose="020B05030201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46</a:t>
            </a:fld>
            <a:endParaRPr lang="en-US" altLang="en-US" sz="1400">
              <a:solidFill>
                <a:srgbClr val="FFFFFF"/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7542F81A-36EA-4621-8FC4-66BA31905520}"/>
              </a:ext>
            </a:extLst>
          </p:cNvPr>
          <p:cNvSpPr txBox="1"/>
          <p:nvPr/>
        </p:nvSpPr>
        <p:spPr>
          <a:xfrm>
            <a:off x="11504612" y="5715000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138</a:t>
            </a: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476695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AC554DBD-F783-4AE1-9901-D26F7A5B33D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pPr/>
              <a:t>47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A03FAB71-74E7-4E64-979E-30B3E459AD38}"/>
              </a:ext>
            </a:extLst>
          </p:cNvPr>
          <p:cNvSpPr txBox="1"/>
          <p:nvPr/>
        </p:nvSpPr>
        <p:spPr>
          <a:xfrm>
            <a:off x="4265612" y="914400"/>
            <a:ext cx="40841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RECOMMENDATION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5A1247F5-347F-468E-9EEF-8FAD885DF18F}"/>
              </a:ext>
            </a:extLst>
          </p:cNvPr>
          <p:cNvSpPr txBox="1"/>
          <p:nvPr/>
        </p:nvSpPr>
        <p:spPr>
          <a:xfrm>
            <a:off x="1589051" y="1905000"/>
            <a:ext cx="9823523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Always operate a background SNR estimator to</a:t>
            </a:r>
          </a:p>
          <a:p>
            <a:pPr algn="ctr"/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Estimate SNR per symbol that will qualify goodness of data samples </a:t>
            </a:r>
          </a:p>
          <a:p>
            <a:pPr algn="ctr"/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that contribute to every averaging</a:t>
            </a:r>
          </a:p>
          <a:p>
            <a:pPr algn="ctr"/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Process in Timing Recovery, Carrier Recovery, Phase Recovery, </a:t>
            </a:r>
          </a:p>
          <a:p>
            <a:pPr algn="ctr"/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Equalizers, and AGC loops. </a:t>
            </a:r>
          </a:p>
          <a:p>
            <a:pPr algn="ctr"/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SNR per data sample is required for optimal Maximum Likelihood estimators </a:t>
            </a:r>
          </a:p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108547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C35BBAF2-6256-4B29-86F9-5502196284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02842" y="5715000"/>
            <a:ext cx="533400" cy="365125"/>
          </a:xfrm>
        </p:spPr>
        <p:txBody>
          <a:bodyPr rtlCol="0"/>
          <a:lstStyle/>
          <a:p>
            <a:pPr algn="ctr">
              <a:defRPr/>
            </a:pPr>
            <a:fld id="{90E9E978-9C98-4BB5-BDE9-11D9FABB1EF0}" type="slidenum">
              <a:rPr lang="en-US" sz="1800">
                <a:solidFill>
                  <a:srgbClr val="0A0C0E"/>
                </a:solidFill>
                <a:latin typeface="+mn-lt"/>
                <a:cs typeface="+mn-cs"/>
              </a:rPr>
              <a:pPr algn="ctr">
                <a:defRPr/>
              </a:pPr>
              <a:t>48</a:t>
            </a:fld>
            <a:endParaRPr lang="en-US" sz="1800" dirty="0">
              <a:solidFill>
                <a:srgbClr val="0A0C0E"/>
              </a:solidFill>
              <a:latin typeface="+mn-lt"/>
              <a:cs typeface="+mn-cs"/>
            </a:endParaRPr>
          </a:p>
        </p:txBody>
      </p:sp>
      <p:sp>
        <p:nvSpPr>
          <p:cNvPr id="13315" name="TextBox 4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4E988003-D9CA-4D7E-BFA9-F19E34D7AD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5412" y="1447800"/>
            <a:ext cx="66294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lvl="0" algn="ctr"/>
            <a:r>
              <a:rPr lang="en-US" altLang="en-US" sz="3600" dirty="0">
                <a:solidFill>
                  <a:srgbClr val="0A0C0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Poor Designs in Past Radios</a:t>
            </a:r>
          </a:p>
        </p:txBody>
      </p:sp>
      <p:sp>
        <p:nvSpPr>
          <p:cNvPr id="13316" name="TextBox 5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5BB60F85-88C6-4E87-91EC-9D66816D84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60700" y="2438401"/>
            <a:ext cx="8417304" cy="37856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257175" indent="-257175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buFont typeface="Calibri" panose="020F0502020204030204" pitchFamily="34" charset="0"/>
              <a:buAutoNum type="arabicPeriod"/>
            </a:pPr>
            <a:r>
              <a:rPr lang="en-US" altLang="en-US" sz="2400" dirty="0">
                <a:solidFill>
                  <a:srgbClr val="0A0C0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Ignoring Analog path Imbalance</a:t>
            </a:r>
          </a:p>
          <a:p>
            <a:pPr eaLnBrk="1" hangingPunct="1">
              <a:buFont typeface="Calibri" panose="020F0502020204030204" pitchFamily="34" charset="0"/>
              <a:buAutoNum type="arabicPeriod"/>
            </a:pPr>
            <a:r>
              <a:rPr lang="en-US" altLang="en-US" sz="2400" dirty="0">
                <a:solidFill>
                  <a:srgbClr val="0A0C0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Cosine Tapered Nyquist Pulses</a:t>
            </a:r>
          </a:p>
          <a:p>
            <a:pPr eaLnBrk="1" hangingPunct="1">
              <a:buFont typeface="Calibri" panose="020F0502020204030204" pitchFamily="34" charset="0"/>
              <a:buAutoNum type="arabicPeriod"/>
            </a:pPr>
            <a:r>
              <a:rPr lang="en-US" altLang="en-US" sz="2400" dirty="0">
                <a:solidFill>
                  <a:srgbClr val="0A0C0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Reduced Excess BW in Shaping Filters</a:t>
            </a:r>
          </a:p>
          <a:p>
            <a:pPr eaLnBrk="1" hangingPunct="1">
              <a:buFont typeface="Calibri" panose="020F0502020204030204" pitchFamily="34" charset="0"/>
              <a:buAutoNum type="arabicPeriod"/>
            </a:pPr>
            <a:r>
              <a:rPr lang="en-US" altLang="en-US" sz="2400" dirty="0">
                <a:solidFill>
                  <a:srgbClr val="0A0C0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Gaussian Shaped Windows and Filters</a:t>
            </a:r>
          </a:p>
          <a:p>
            <a:pPr eaLnBrk="1" hangingPunct="1">
              <a:buFont typeface="Calibri" panose="020F0502020204030204" pitchFamily="34" charset="0"/>
              <a:buAutoNum type="arabicPeriod"/>
            </a:pPr>
            <a:r>
              <a:rPr lang="en-US" altLang="en-US" sz="2400" dirty="0">
                <a:solidFill>
                  <a:srgbClr val="0A0C0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Scaling Filter Coefficients to Obtain Unity Pass-Band Gain</a:t>
            </a:r>
          </a:p>
          <a:p>
            <a:pPr eaLnBrk="1" hangingPunct="1">
              <a:buFont typeface="Calibri" panose="020F0502020204030204" pitchFamily="34" charset="0"/>
              <a:buAutoNum type="arabicPeriod"/>
            </a:pPr>
            <a:r>
              <a:rPr lang="en-US" altLang="en-US" sz="2400" dirty="0">
                <a:solidFill>
                  <a:srgbClr val="0A0C0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Sliding Window Spectrum Analysis with less Than 75% </a:t>
            </a:r>
            <a:r>
              <a:rPr lang="en-US" altLang="en-US" sz="2400" dirty="0" smtClean="0">
                <a:solidFill>
                  <a:srgbClr val="0A0C0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Overlap</a:t>
            </a:r>
          </a:p>
          <a:p>
            <a:pPr>
              <a:buFont typeface="Calibri" panose="020F0502020204030204" pitchFamily="34" charset="0"/>
              <a:buAutoNum type="arabicPeriod"/>
            </a:pP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Big Signal Capture of AGC in Spectrum Analyzers   </a:t>
            </a:r>
            <a:r>
              <a:rPr lang="en-US" altLang="en-US" sz="2400" dirty="0" smtClean="0">
                <a:solidFill>
                  <a:srgbClr val="0A0C0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en-US" sz="2400" dirty="0">
              <a:solidFill>
                <a:srgbClr val="0A0C0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buFont typeface="Calibri" panose="020F0502020204030204" pitchFamily="34" charset="0"/>
              <a:buAutoNum type="arabicPeriod"/>
            </a:pPr>
            <a:r>
              <a:rPr lang="en-US" altLang="en-US" sz="2400" dirty="0">
                <a:solidFill>
                  <a:srgbClr val="0A0C0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Chebyshev Stopband Amplitude Sidelobes</a:t>
            </a:r>
          </a:p>
          <a:p>
            <a:pPr eaLnBrk="1" hangingPunct="1">
              <a:buFont typeface="Calibri" panose="020F0502020204030204" pitchFamily="34" charset="0"/>
              <a:buAutoNum type="arabicPeriod"/>
            </a:pPr>
            <a:r>
              <a:rPr lang="en-US" altLang="en-US" sz="2400" dirty="0">
                <a:solidFill>
                  <a:srgbClr val="0A0C0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Not Scaling Signal Samples with SNR</a:t>
            </a:r>
          </a:p>
          <a:p>
            <a:pPr eaLnBrk="1" hangingPunct="1">
              <a:buFont typeface="Calibri" panose="020F0502020204030204" pitchFamily="34" charset="0"/>
              <a:buAutoNum type="arabicPeriod"/>
            </a:pPr>
            <a:r>
              <a:rPr lang="en-US" altLang="en-US" sz="2400" dirty="0">
                <a:solidFill>
                  <a:srgbClr val="0A0C0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Cooley-Tukey FFT Instead of Good-Thomas FFT</a:t>
            </a:r>
          </a:p>
        </p:txBody>
      </p:sp>
      <p:pic>
        <p:nvPicPr>
          <p:cNvPr id="7" name="Picture 6" descr="C:\Users\Stephanie\AppData\Local\Microsoft\Windows\Temporary Internet Files\Content.IE5\44TXKI6C\MCj04380680000[1].png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C1472C32-153E-433E-918C-E2BE787428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lum bright="50000" contrast="-70000"/>
          </a:blip>
          <a:srcRect/>
          <a:stretch>
            <a:fillRect/>
          </a:stretch>
        </p:blipFill>
        <p:spPr bwMode="auto">
          <a:xfrm>
            <a:off x="9430590" y="0"/>
            <a:ext cx="2743200" cy="27432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76423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4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4FFCE984-4D70-484B-859A-44BC747CFA3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898604" y="168277"/>
            <a:ext cx="8382000" cy="2133600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en-US" altLang="en-US" sz="1800" b="0" dirty="0">
                <a:solidFill>
                  <a:srgbClr val="0033CC"/>
                </a:solidFill>
                <a:effectLst/>
                <a:latin typeface="+mn-lt"/>
              </a:rPr>
              <a:t>Phobia Glossary (from the Los Angeles Times)</a:t>
            </a:r>
            <a:br>
              <a:rPr lang="en-US" altLang="en-US" sz="1800" b="0" dirty="0">
                <a:solidFill>
                  <a:srgbClr val="0033CC"/>
                </a:solidFill>
                <a:effectLst/>
                <a:latin typeface="+mn-lt"/>
              </a:rPr>
            </a:br>
            <a:r>
              <a:rPr lang="en-US" altLang="en-US" sz="1800" b="0" dirty="0">
                <a:solidFill>
                  <a:srgbClr val="0033CC"/>
                </a:solidFill>
                <a:effectLst/>
                <a:latin typeface="+mn-lt"/>
              </a:rPr>
              <a:t>Authorities say a seemingly endless variety of objects or phenomenon can trigger phobias. Most of them – like fear of heights, or fear of water – do not incapacitate an individual.  Others do. Some phobias are unique to individuals; most others have appeared frequently enough to have been given a name. Below is a list of medically recognized phobias, with their Latin or Greek names presented first, followed by their English translation.</a:t>
            </a:r>
          </a:p>
        </p:txBody>
      </p:sp>
      <p:sp>
        <p:nvSpPr>
          <p:cNvPr id="4099" name="Rectangle 5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26E42004-BD0B-4BDC-9B0D-3E29E612B5D0}"/>
              </a:ext>
            </a:extLst>
          </p:cNvPr>
          <p:cNvSpPr>
            <a:spLocks noGrp="1" noChangeArrowheads="1"/>
          </p:cNvSpPr>
          <p:nvPr>
            <p:ph sz="half" idx="1"/>
          </p:nvPr>
        </p:nvSpPr>
        <p:spPr>
          <a:xfrm>
            <a:off x="2170112" y="1808163"/>
            <a:ext cx="3771900" cy="4495800"/>
          </a:xfrm>
        </p:spPr>
        <p:txBody>
          <a:bodyPr/>
          <a:lstStyle/>
          <a:p>
            <a:pPr eaLnBrk="1" hangingPunct="1">
              <a:lnSpc>
                <a:spcPct val="80000"/>
              </a:lnSpc>
              <a:spcBef>
                <a:spcPct val="0"/>
              </a:spcBef>
              <a:buFontTx/>
              <a:buChar char="o"/>
            </a:pPr>
            <a:endParaRPr lang="en-US" altLang="en-US" sz="1000" dirty="0">
              <a:solidFill>
                <a:schemeClr val="tx1"/>
              </a:solidFill>
            </a:endParaRP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Tx/>
              <a:buChar char="o"/>
            </a:pPr>
            <a:endParaRPr lang="en-US" altLang="en-US" sz="500" dirty="0">
              <a:solidFill>
                <a:srgbClr val="0033CC"/>
              </a:solidFill>
            </a:endParaRP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Tx/>
              <a:buChar char="o"/>
            </a:pPr>
            <a:endParaRPr lang="en-US" altLang="en-US" sz="500" dirty="0">
              <a:solidFill>
                <a:srgbClr val="0033CC"/>
              </a:solidFill>
            </a:endParaRPr>
          </a:p>
          <a:p>
            <a:pPr eaLnBrk="1" hangingPunct="1">
              <a:lnSpc>
                <a:spcPct val="80000"/>
              </a:lnSpc>
            </a:pPr>
            <a:endParaRPr lang="en-US" altLang="en-US" sz="500" dirty="0"/>
          </a:p>
        </p:txBody>
      </p:sp>
      <p:sp>
        <p:nvSpPr>
          <p:cNvPr id="5124" name="Rectangle 6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E9DCED39-5BE0-496E-BBD2-669F4D2E475B}"/>
              </a:ext>
            </a:extLst>
          </p:cNvPr>
          <p:cNvSpPr>
            <a:spLocks noGrp="1" noChangeArrowheads="1"/>
          </p:cNvSpPr>
          <p:nvPr>
            <p:ph sz="half" idx="2"/>
          </p:nvPr>
        </p:nvSpPr>
        <p:spPr>
          <a:xfrm>
            <a:off x="6094412" y="2392364"/>
            <a:ext cx="4267200" cy="3883025"/>
          </a:xfrm>
        </p:spPr>
        <p:txBody>
          <a:bodyPr rtlCol="0">
            <a:noAutofit/>
          </a:bodyPr>
          <a:lstStyle/>
          <a:p>
            <a:pPr>
              <a:spcBef>
                <a:spcPct val="0"/>
              </a:spcBef>
              <a:buFont typeface="Wingdings" pitchFamily="2" charset="2"/>
              <a:buChar char="§"/>
              <a:defRPr/>
            </a:pPr>
            <a:r>
              <a:rPr lang="en-US" altLang="en-US" sz="1400" dirty="0">
                <a:solidFill>
                  <a:srgbClr val="0033CC"/>
                </a:solidFill>
              </a:rPr>
              <a:t>  GYNEPHOBIA –                 </a:t>
            </a:r>
            <a:r>
              <a:rPr lang="en-US" altLang="en-US" sz="1400" dirty="0">
                <a:solidFill>
                  <a:srgbClr val="FF3300"/>
                </a:solidFill>
              </a:rPr>
              <a:t>Fear of women.</a:t>
            </a:r>
            <a:r>
              <a:rPr lang="en-US" altLang="en-US" sz="1400" dirty="0">
                <a:solidFill>
                  <a:srgbClr val="0033CC"/>
                </a:solidFill>
              </a:rPr>
              <a:t> </a:t>
            </a:r>
          </a:p>
          <a:p>
            <a:pPr>
              <a:spcBef>
                <a:spcPct val="0"/>
              </a:spcBef>
              <a:buFont typeface="Wingdings" pitchFamily="2" charset="2"/>
              <a:buChar char="§"/>
              <a:defRPr/>
            </a:pPr>
            <a:r>
              <a:rPr lang="en-US" altLang="en-US" sz="1400" dirty="0">
                <a:solidFill>
                  <a:srgbClr val="0033CC"/>
                </a:solidFill>
              </a:rPr>
              <a:t>  HELIOPHOBIA –                </a:t>
            </a:r>
            <a:r>
              <a:rPr lang="en-US" altLang="en-US" sz="1400" dirty="0">
                <a:solidFill>
                  <a:srgbClr val="FF3300"/>
                </a:solidFill>
              </a:rPr>
              <a:t>Fear of sun.</a:t>
            </a:r>
            <a:endParaRPr lang="en-US" altLang="en-US" sz="1400" dirty="0">
              <a:solidFill>
                <a:srgbClr val="0033CC"/>
              </a:solidFill>
            </a:endParaRPr>
          </a:p>
          <a:p>
            <a:pPr marL="285750" indent="-285750">
              <a:spcBef>
                <a:spcPts val="0"/>
              </a:spcBef>
              <a:buFont typeface="Wingdings" panose="05000000000000000000" pitchFamily="2" charset="2"/>
              <a:buChar char="§"/>
              <a:defRPr/>
            </a:pPr>
            <a:r>
              <a:rPr lang="en-US" altLang="en-US" sz="1400" dirty="0">
                <a:solidFill>
                  <a:srgbClr val="0033CC"/>
                </a:solidFill>
              </a:rPr>
              <a:t>HODCPHOBIA –              </a:t>
            </a:r>
            <a:r>
              <a:rPr lang="en-US" altLang="en-US" sz="1400" dirty="0">
                <a:solidFill>
                  <a:srgbClr val="FF3300"/>
                </a:solidFill>
              </a:rPr>
              <a:t>Fear of traveling.</a:t>
            </a:r>
            <a:endParaRPr lang="en-US" altLang="en-US" sz="1400" dirty="0">
              <a:solidFill>
                <a:srgbClr val="0033CC"/>
              </a:solidFill>
            </a:endParaRPr>
          </a:p>
          <a:p>
            <a:pPr>
              <a:spcBef>
                <a:spcPts val="0"/>
              </a:spcBef>
              <a:buFont typeface="Wingdings" pitchFamily="2" charset="2"/>
              <a:buChar char="§"/>
              <a:defRPr/>
            </a:pPr>
            <a:r>
              <a:rPr lang="en-US" altLang="en-US" sz="1400" dirty="0">
                <a:solidFill>
                  <a:srgbClr val="0033CC"/>
                </a:solidFill>
              </a:rPr>
              <a:t>  HYGROPHOBIA –              </a:t>
            </a:r>
            <a:r>
              <a:rPr lang="en-US" altLang="en-US" sz="1400" dirty="0">
                <a:solidFill>
                  <a:srgbClr val="FF3300"/>
                </a:solidFill>
              </a:rPr>
              <a:t>Fear of dampness.</a:t>
            </a:r>
            <a:endParaRPr lang="en-US" altLang="en-US" sz="1400" dirty="0">
              <a:solidFill>
                <a:srgbClr val="0033CC"/>
              </a:solidFill>
            </a:endParaRPr>
          </a:p>
          <a:p>
            <a:pPr>
              <a:spcBef>
                <a:spcPts val="0"/>
              </a:spcBef>
              <a:buFont typeface="Wingdings" pitchFamily="2" charset="2"/>
              <a:buChar char="§"/>
              <a:defRPr/>
            </a:pPr>
            <a:r>
              <a:rPr lang="en-US" altLang="en-US" sz="1400" dirty="0">
                <a:solidFill>
                  <a:srgbClr val="0033CC"/>
                </a:solidFill>
              </a:rPr>
              <a:t>  HYPNOPHOBIA –              </a:t>
            </a:r>
            <a:r>
              <a:rPr lang="en-US" altLang="en-US" sz="1400" dirty="0">
                <a:solidFill>
                  <a:srgbClr val="FF3300"/>
                </a:solidFill>
              </a:rPr>
              <a:t>Fear of sleep.</a:t>
            </a:r>
            <a:endParaRPr lang="en-US" altLang="en-US" sz="1400" dirty="0">
              <a:solidFill>
                <a:srgbClr val="0033CC"/>
              </a:solidFill>
            </a:endParaRPr>
          </a:p>
          <a:p>
            <a:pPr>
              <a:spcBef>
                <a:spcPts val="0"/>
              </a:spcBef>
              <a:buFont typeface="Wingdings" pitchFamily="2" charset="2"/>
              <a:buChar char="§"/>
              <a:defRPr/>
            </a:pPr>
            <a:r>
              <a:rPr lang="en-US" altLang="en-US" sz="1400" dirty="0">
                <a:solidFill>
                  <a:srgbClr val="0033CC"/>
                </a:solidFill>
              </a:rPr>
              <a:t>  ICHTHYOPHOBIA –           </a:t>
            </a:r>
            <a:r>
              <a:rPr lang="en-US" altLang="en-US" sz="1400" dirty="0">
                <a:solidFill>
                  <a:srgbClr val="FF3300"/>
                </a:solidFill>
              </a:rPr>
              <a:t>Fear of fish.</a:t>
            </a:r>
            <a:endParaRPr lang="en-US" altLang="en-US" sz="1400" dirty="0">
              <a:solidFill>
                <a:srgbClr val="0033CC"/>
              </a:solidFill>
            </a:endParaRPr>
          </a:p>
          <a:p>
            <a:pPr>
              <a:spcBef>
                <a:spcPts val="0"/>
              </a:spcBef>
              <a:buFont typeface="Wingdings" pitchFamily="2" charset="2"/>
              <a:buChar char="§"/>
              <a:defRPr/>
            </a:pPr>
            <a:r>
              <a:rPr lang="en-US" altLang="en-US" sz="1400" dirty="0">
                <a:solidFill>
                  <a:srgbClr val="0033CC"/>
                </a:solidFill>
              </a:rPr>
              <a:t>  MYSOPHOBIA or RHYPOPHOBIA –</a:t>
            </a:r>
            <a:r>
              <a:rPr lang="en-US" altLang="en-US" sz="1400" dirty="0">
                <a:solidFill>
                  <a:srgbClr val="FF3300"/>
                </a:solidFill>
              </a:rPr>
              <a:t>Fear of dirt.</a:t>
            </a:r>
            <a:endParaRPr lang="en-US" altLang="en-US" sz="1400" dirty="0">
              <a:solidFill>
                <a:srgbClr val="0033CC"/>
              </a:solidFill>
            </a:endParaRPr>
          </a:p>
          <a:p>
            <a:pPr>
              <a:spcBef>
                <a:spcPts val="0"/>
              </a:spcBef>
              <a:buFont typeface="Wingdings" pitchFamily="2" charset="2"/>
              <a:buChar char="§"/>
              <a:defRPr/>
            </a:pPr>
            <a:r>
              <a:rPr lang="en-US" altLang="en-US" sz="1400" dirty="0">
                <a:solidFill>
                  <a:srgbClr val="0033CC"/>
                </a:solidFill>
              </a:rPr>
              <a:t>  OMBROPHOBIA –              </a:t>
            </a:r>
            <a:r>
              <a:rPr lang="en-US" altLang="en-US" sz="1400" dirty="0">
                <a:solidFill>
                  <a:srgbClr val="FF3300"/>
                </a:solidFill>
              </a:rPr>
              <a:t>Fear of rain.</a:t>
            </a:r>
            <a:endParaRPr lang="en-US" altLang="en-US" sz="1400" dirty="0">
              <a:solidFill>
                <a:srgbClr val="0033CC"/>
              </a:solidFill>
            </a:endParaRPr>
          </a:p>
          <a:p>
            <a:pPr>
              <a:spcBef>
                <a:spcPts val="0"/>
              </a:spcBef>
              <a:buFont typeface="Wingdings" pitchFamily="2" charset="2"/>
              <a:buChar char="§"/>
              <a:defRPr/>
            </a:pPr>
            <a:r>
              <a:rPr lang="en-US" altLang="en-US" sz="1400" dirty="0">
                <a:solidFill>
                  <a:srgbClr val="0033CC"/>
                </a:solidFill>
              </a:rPr>
              <a:t>  PANPHOBIA –                     </a:t>
            </a:r>
            <a:r>
              <a:rPr lang="en-US" altLang="en-US" sz="1400" dirty="0">
                <a:solidFill>
                  <a:srgbClr val="FF3300"/>
                </a:solidFill>
              </a:rPr>
              <a:t>Fear of everything.</a:t>
            </a:r>
            <a:endParaRPr lang="en-US" altLang="en-US" sz="1400" dirty="0">
              <a:solidFill>
                <a:srgbClr val="0033CC"/>
              </a:solidFill>
            </a:endParaRPr>
          </a:p>
          <a:p>
            <a:pPr>
              <a:spcBef>
                <a:spcPts val="0"/>
              </a:spcBef>
              <a:buFont typeface="Wingdings" pitchFamily="2" charset="2"/>
              <a:buChar char="§"/>
              <a:defRPr/>
            </a:pPr>
            <a:r>
              <a:rPr lang="en-US" altLang="en-US" sz="1400" dirty="0">
                <a:solidFill>
                  <a:srgbClr val="0033CC"/>
                </a:solidFill>
              </a:rPr>
              <a:t>  PENIAPHOBIA –                 </a:t>
            </a:r>
            <a:r>
              <a:rPr lang="en-US" altLang="en-US" sz="1400" dirty="0">
                <a:solidFill>
                  <a:srgbClr val="FF3300"/>
                </a:solidFill>
              </a:rPr>
              <a:t>Fear of poverty.</a:t>
            </a:r>
          </a:p>
          <a:p>
            <a:pPr>
              <a:spcBef>
                <a:spcPts val="0"/>
              </a:spcBef>
              <a:buFont typeface="Wingdings" pitchFamily="2" charset="2"/>
              <a:buChar char="§"/>
              <a:defRPr/>
            </a:pPr>
            <a:r>
              <a:rPr lang="en-US" altLang="en-US" sz="1400" dirty="0">
                <a:solidFill>
                  <a:srgbClr val="0033CC"/>
                </a:solidFill>
              </a:rPr>
              <a:t>  PHARMACOPHOBIA –       </a:t>
            </a:r>
            <a:r>
              <a:rPr lang="en-US" altLang="en-US" sz="1400" dirty="0">
                <a:solidFill>
                  <a:srgbClr val="FF3300"/>
                </a:solidFill>
              </a:rPr>
              <a:t>Fear of drugs.</a:t>
            </a:r>
          </a:p>
          <a:p>
            <a:pPr>
              <a:spcBef>
                <a:spcPts val="0"/>
              </a:spcBef>
              <a:buFont typeface="Wingdings" pitchFamily="2" charset="2"/>
              <a:buChar char="§"/>
              <a:defRPr/>
            </a:pPr>
            <a:r>
              <a:rPr lang="en-US" altLang="en-US" sz="1400" dirty="0">
                <a:solidFill>
                  <a:srgbClr val="0033CC"/>
                </a:solidFill>
              </a:rPr>
              <a:t>  PHOBOPHOBIA –               </a:t>
            </a:r>
            <a:r>
              <a:rPr lang="en-US" altLang="en-US" sz="1400" dirty="0">
                <a:solidFill>
                  <a:srgbClr val="FF3300"/>
                </a:solidFill>
              </a:rPr>
              <a:t>Fear of phobias.</a:t>
            </a:r>
          </a:p>
          <a:p>
            <a:pPr>
              <a:spcBef>
                <a:spcPts val="0"/>
              </a:spcBef>
              <a:buFont typeface="Wingdings" pitchFamily="2" charset="2"/>
              <a:buChar char="§"/>
              <a:defRPr/>
            </a:pPr>
            <a:r>
              <a:rPr lang="en-US" altLang="en-US" sz="1400" dirty="0">
                <a:solidFill>
                  <a:srgbClr val="0033CC"/>
                </a:solidFill>
              </a:rPr>
              <a:t>  SIDERODROMOPHONIA – </a:t>
            </a:r>
            <a:r>
              <a:rPr lang="en-US" altLang="en-US" sz="1400" dirty="0">
                <a:solidFill>
                  <a:srgbClr val="FF3300"/>
                </a:solidFill>
              </a:rPr>
              <a:t>Fear of trains.</a:t>
            </a:r>
          </a:p>
          <a:p>
            <a:pPr>
              <a:spcBef>
                <a:spcPts val="0"/>
              </a:spcBef>
              <a:buFont typeface="Wingdings" pitchFamily="2" charset="2"/>
              <a:buChar char="§"/>
              <a:defRPr/>
            </a:pPr>
            <a:r>
              <a:rPr lang="en-US" altLang="en-US" sz="1400" dirty="0">
                <a:solidFill>
                  <a:srgbClr val="0033CC"/>
                </a:solidFill>
              </a:rPr>
              <a:t>  SPECTRAPHOBIA – </a:t>
            </a:r>
          </a:p>
          <a:p>
            <a:pPr>
              <a:spcBef>
                <a:spcPts val="0"/>
              </a:spcBef>
              <a:defRPr/>
            </a:pPr>
            <a:r>
              <a:rPr lang="en-US" altLang="en-US" sz="1400" dirty="0">
                <a:solidFill>
                  <a:srgbClr val="0033CC"/>
                </a:solidFill>
              </a:rPr>
              <a:t>	            </a:t>
            </a:r>
            <a:r>
              <a:rPr lang="en-US" altLang="en-US" sz="1400" dirty="0">
                <a:solidFill>
                  <a:srgbClr val="FF0000"/>
                </a:solidFill>
              </a:rPr>
              <a:t>Fear of </a:t>
            </a:r>
            <a:r>
              <a:rPr lang="en-US" altLang="en-US" sz="1600" i="1" dirty="0">
                <a:solidFill>
                  <a:srgbClr val="FF0000"/>
                </a:solidFill>
              </a:rPr>
              <a:t>Fourier Transforms</a:t>
            </a:r>
            <a:r>
              <a:rPr lang="en-US" altLang="en-US" sz="1600" dirty="0">
                <a:solidFill>
                  <a:srgbClr val="FF0000"/>
                </a:solidFill>
              </a:rPr>
              <a:t>.</a:t>
            </a:r>
          </a:p>
          <a:p>
            <a:pPr>
              <a:spcBef>
                <a:spcPts val="0"/>
              </a:spcBef>
              <a:buFont typeface="Wingdings" pitchFamily="2" charset="2"/>
              <a:buChar char="§"/>
              <a:defRPr/>
            </a:pPr>
            <a:r>
              <a:rPr lang="en-US" altLang="en-US" sz="1400" dirty="0">
                <a:solidFill>
                  <a:srgbClr val="0033CC"/>
                </a:solidFill>
              </a:rPr>
              <a:t>  VACCINOPHOBIA –            </a:t>
            </a:r>
            <a:r>
              <a:rPr lang="en-US" altLang="en-US" sz="1400" dirty="0">
                <a:solidFill>
                  <a:srgbClr val="FF3300"/>
                </a:solidFill>
              </a:rPr>
              <a:t>Fear of vaccination.</a:t>
            </a:r>
            <a:endParaRPr lang="en-US" altLang="en-US" sz="1400" dirty="0"/>
          </a:p>
        </p:txBody>
      </p:sp>
      <p:sp>
        <p:nvSpPr>
          <p:cNvPr id="4101" name="Slide Number Placeholder 5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A0BEC2FE-019E-469C-9EEB-20999EB32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11503024" y="5715000"/>
            <a:ext cx="685801" cy="365125"/>
          </a:xfrm>
          <a:noFill/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FontTx/>
              <a:buNone/>
            </a:pPr>
            <a:fld id="{3A87AC9B-B654-4472-B831-49455FD39AB6}" type="slidenum">
              <a:rPr lang="en-US" altLang="en-US" sz="1800">
                <a:latin typeface="Comic Sans MS" panose="030F0702030302020204" pitchFamily="66" charset="0"/>
              </a:rPr>
              <a:pPr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t>49</a:t>
            </a:fld>
            <a:endParaRPr lang="en-US" altLang="en-US" sz="1800" dirty="0">
              <a:latin typeface="Comic Sans MS" panose="030F0702030302020204" pitchFamily="66" charset="0"/>
            </a:endParaRPr>
          </a:p>
        </p:txBody>
      </p:sp>
      <p:sp>
        <p:nvSpPr>
          <p:cNvPr id="5125" name="Text Box 7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75219B55-B288-44B1-97F5-A410EDCFFB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7212" y="2286000"/>
            <a:ext cx="4419600" cy="3970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>
              <a:spcBef>
                <a:spcPct val="0"/>
              </a:spcBef>
              <a:buFont typeface="Wingdings" pitchFamily="2" charset="2"/>
              <a:buChar char="§"/>
              <a:defRPr/>
            </a:pPr>
            <a:r>
              <a:rPr lang="en-US" altLang="en-US" sz="1200" b="1" dirty="0">
                <a:solidFill>
                  <a:srgbClr val="0033CC"/>
                </a:solidFill>
                <a:latin typeface="+mj-lt"/>
              </a:rPr>
              <a:t>  </a:t>
            </a:r>
            <a:r>
              <a:rPr lang="en-US" altLang="en-US" sz="1400" b="1" dirty="0">
                <a:solidFill>
                  <a:srgbClr val="0033CC"/>
                </a:solidFill>
                <a:latin typeface="+mn-lt"/>
              </a:rPr>
              <a:t>ARACHNEPHOBIA  -</a:t>
            </a:r>
            <a:r>
              <a:rPr lang="en-US" altLang="en-US" sz="1400" dirty="0">
                <a:solidFill>
                  <a:srgbClr val="0033CC"/>
                </a:solidFill>
                <a:latin typeface="+mn-lt"/>
              </a:rPr>
              <a:t>       </a:t>
            </a:r>
            <a:r>
              <a:rPr lang="en-US" altLang="en-US" sz="1400" dirty="0">
                <a:solidFill>
                  <a:srgbClr val="FF3300"/>
                </a:solidFill>
                <a:latin typeface="+mn-lt"/>
              </a:rPr>
              <a:t>Fear of Spiders.</a:t>
            </a:r>
            <a:endParaRPr lang="en-US" altLang="en-US" sz="1400" dirty="0">
              <a:solidFill>
                <a:srgbClr val="0033CC"/>
              </a:solidFill>
              <a:latin typeface="+mn-lt"/>
            </a:endParaRPr>
          </a:p>
          <a:p>
            <a:pPr>
              <a:spcBef>
                <a:spcPct val="0"/>
              </a:spcBef>
              <a:buFont typeface="Wingdings" pitchFamily="2" charset="2"/>
              <a:buChar char="§"/>
              <a:defRPr/>
            </a:pPr>
            <a:r>
              <a:rPr lang="en-US" altLang="en-US" sz="1400" b="1" dirty="0">
                <a:solidFill>
                  <a:srgbClr val="0033CC"/>
                </a:solidFill>
                <a:latin typeface="+mn-lt"/>
              </a:rPr>
              <a:t>  AMAXOPHOBIA or HAMAXOPHOBIA</a:t>
            </a:r>
            <a:r>
              <a:rPr lang="en-US" altLang="en-US" sz="1400" dirty="0">
                <a:solidFill>
                  <a:srgbClr val="0033CC"/>
                </a:solidFill>
                <a:latin typeface="+mn-lt"/>
              </a:rPr>
              <a:t> –</a:t>
            </a:r>
          </a:p>
          <a:p>
            <a:pPr lvl="2">
              <a:spcBef>
                <a:spcPct val="0"/>
              </a:spcBef>
              <a:buNone/>
              <a:defRPr/>
            </a:pPr>
            <a:r>
              <a:rPr lang="en-US" altLang="en-US" sz="1400" dirty="0">
                <a:solidFill>
                  <a:srgbClr val="0033CC"/>
                </a:solidFill>
                <a:latin typeface="+mn-lt"/>
              </a:rPr>
              <a:t>	        </a:t>
            </a:r>
            <a:r>
              <a:rPr lang="en-US" altLang="en-US" sz="1400" dirty="0">
                <a:solidFill>
                  <a:srgbClr val="FF3300"/>
                </a:solidFill>
                <a:latin typeface="+mn-lt"/>
              </a:rPr>
              <a:t>Fear of vehicles.</a:t>
            </a:r>
            <a:endParaRPr lang="en-US" altLang="en-US" sz="1400" dirty="0">
              <a:solidFill>
                <a:srgbClr val="0033CC"/>
              </a:solidFill>
              <a:latin typeface="+mn-lt"/>
            </a:endParaRPr>
          </a:p>
          <a:p>
            <a:pPr>
              <a:spcBef>
                <a:spcPct val="0"/>
              </a:spcBef>
              <a:buFont typeface="Wingdings" pitchFamily="2" charset="2"/>
              <a:buChar char="§"/>
              <a:defRPr/>
            </a:pPr>
            <a:r>
              <a:rPr lang="en-US" altLang="en-US" sz="1400" b="1" dirty="0">
                <a:solidFill>
                  <a:srgbClr val="0033CC"/>
                </a:solidFill>
                <a:latin typeface="+mn-lt"/>
              </a:rPr>
              <a:t>  ANDROPHOBIA</a:t>
            </a:r>
            <a:r>
              <a:rPr lang="en-US" altLang="en-US" sz="1400" dirty="0">
                <a:solidFill>
                  <a:srgbClr val="0033CC"/>
                </a:solidFill>
                <a:latin typeface="+mn-lt"/>
              </a:rPr>
              <a:t> –           </a:t>
            </a:r>
            <a:r>
              <a:rPr lang="en-US" altLang="en-US" sz="1400" dirty="0">
                <a:solidFill>
                  <a:srgbClr val="FF3300"/>
                </a:solidFill>
                <a:latin typeface="+mn-lt"/>
              </a:rPr>
              <a:t>Fear of Males.</a:t>
            </a:r>
            <a:endParaRPr lang="en-US" altLang="en-US" sz="1400" dirty="0">
              <a:solidFill>
                <a:srgbClr val="0033CC"/>
              </a:solidFill>
              <a:latin typeface="+mn-lt"/>
            </a:endParaRPr>
          </a:p>
          <a:p>
            <a:pPr>
              <a:spcBef>
                <a:spcPct val="0"/>
              </a:spcBef>
              <a:buFont typeface="Wingdings" pitchFamily="2" charset="2"/>
              <a:buChar char="§"/>
              <a:defRPr/>
            </a:pPr>
            <a:r>
              <a:rPr lang="en-US" altLang="en-US" sz="1400" b="1" dirty="0">
                <a:solidFill>
                  <a:srgbClr val="0033CC"/>
                </a:solidFill>
                <a:latin typeface="+mn-lt"/>
              </a:rPr>
              <a:t>  AUTOPHOBIA</a:t>
            </a:r>
            <a:r>
              <a:rPr lang="en-US" altLang="en-US" sz="1400" dirty="0">
                <a:solidFill>
                  <a:srgbClr val="0033CC"/>
                </a:solidFill>
                <a:latin typeface="+mn-lt"/>
              </a:rPr>
              <a:t> –              </a:t>
            </a:r>
            <a:r>
              <a:rPr lang="en-US" altLang="en-US" sz="1400" dirty="0">
                <a:solidFill>
                  <a:srgbClr val="FF3300"/>
                </a:solidFill>
                <a:latin typeface="+mn-lt"/>
              </a:rPr>
              <a:t>Fear of Self.</a:t>
            </a:r>
            <a:endParaRPr lang="en-US" altLang="en-US" sz="1400" dirty="0">
              <a:solidFill>
                <a:srgbClr val="0033CC"/>
              </a:solidFill>
              <a:latin typeface="+mn-lt"/>
            </a:endParaRPr>
          </a:p>
          <a:p>
            <a:pPr>
              <a:spcBef>
                <a:spcPct val="0"/>
              </a:spcBef>
              <a:buFont typeface="Wingdings" pitchFamily="2" charset="2"/>
              <a:buChar char="§"/>
              <a:defRPr/>
            </a:pPr>
            <a:r>
              <a:rPr lang="en-US" altLang="en-US" sz="1400" b="1" dirty="0">
                <a:solidFill>
                  <a:srgbClr val="0033CC"/>
                </a:solidFill>
                <a:latin typeface="+mn-lt"/>
              </a:rPr>
              <a:t>  AUTOMYSOPHOBIA –</a:t>
            </a:r>
            <a:r>
              <a:rPr lang="en-US" altLang="en-US" sz="1400" dirty="0">
                <a:solidFill>
                  <a:srgbClr val="0033CC"/>
                </a:solidFill>
                <a:latin typeface="+mn-lt"/>
              </a:rPr>
              <a:t>   </a:t>
            </a:r>
            <a:r>
              <a:rPr lang="en-US" altLang="en-US" sz="1400" dirty="0">
                <a:solidFill>
                  <a:srgbClr val="FF0000"/>
                </a:solidFill>
                <a:latin typeface="+mn-lt"/>
              </a:rPr>
              <a:t>F</a:t>
            </a:r>
            <a:r>
              <a:rPr lang="en-US" altLang="en-US" sz="1400" dirty="0">
                <a:solidFill>
                  <a:srgbClr val="FF3300"/>
                </a:solidFill>
                <a:latin typeface="+mn-lt"/>
              </a:rPr>
              <a:t>ear of being dirty.</a:t>
            </a:r>
            <a:endParaRPr lang="en-US" altLang="en-US" sz="1400" dirty="0">
              <a:solidFill>
                <a:srgbClr val="0033CC"/>
              </a:solidFill>
              <a:latin typeface="+mn-lt"/>
            </a:endParaRPr>
          </a:p>
          <a:p>
            <a:pPr>
              <a:spcBef>
                <a:spcPct val="0"/>
              </a:spcBef>
              <a:buFont typeface="Wingdings" pitchFamily="2" charset="2"/>
              <a:buChar char="§"/>
              <a:defRPr/>
            </a:pPr>
            <a:r>
              <a:rPr lang="en-US" altLang="en-US" sz="1400" b="1" dirty="0">
                <a:solidFill>
                  <a:srgbClr val="0033CC"/>
                </a:solidFill>
                <a:latin typeface="+mn-lt"/>
              </a:rPr>
              <a:t>  BELONEPHOBIA –         </a:t>
            </a:r>
            <a:r>
              <a:rPr lang="en-US" altLang="en-US" sz="1400" dirty="0">
                <a:solidFill>
                  <a:srgbClr val="FF0000"/>
                </a:solidFill>
                <a:latin typeface="+mn-lt"/>
              </a:rPr>
              <a:t>F</a:t>
            </a:r>
            <a:r>
              <a:rPr lang="en-US" altLang="en-US" sz="1400" dirty="0">
                <a:solidFill>
                  <a:srgbClr val="FF3300"/>
                </a:solidFill>
                <a:latin typeface="+mn-lt"/>
              </a:rPr>
              <a:t>ear of pins.</a:t>
            </a:r>
            <a:endParaRPr lang="en-US" altLang="en-US" sz="1400" dirty="0">
              <a:solidFill>
                <a:srgbClr val="0033CC"/>
              </a:solidFill>
              <a:latin typeface="+mn-lt"/>
            </a:endParaRPr>
          </a:p>
          <a:p>
            <a:pPr>
              <a:spcBef>
                <a:spcPct val="0"/>
              </a:spcBef>
              <a:buFont typeface="Wingdings" pitchFamily="2" charset="2"/>
              <a:buChar char="§"/>
              <a:defRPr/>
            </a:pPr>
            <a:r>
              <a:rPr lang="en-US" altLang="en-US" sz="1400" b="1" dirty="0">
                <a:solidFill>
                  <a:srgbClr val="0033CC"/>
                </a:solidFill>
                <a:latin typeface="+mn-lt"/>
              </a:rPr>
              <a:t>  BROMIDOSIPHOBIA or </a:t>
            </a:r>
          </a:p>
          <a:p>
            <a:pPr>
              <a:spcBef>
                <a:spcPct val="0"/>
              </a:spcBef>
              <a:buFont typeface="Wingdings" pitchFamily="2" charset="2"/>
              <a:buChar char="§"/>
              <a:defRPr/>
            </a:pPr>
            <a:r>
              <a:rPr lang="en-US" altLang="en-US" sz="1400" b="1" dirty="0">
                <a:solidFill>
                  <a:srgbClr val="0033CC"/>
                </a:solidFill>
                <a:latin typeface="+mn-lt"/>
              </a:rPr>
              <a:t>   OSPHRESIOPHOBIA or OSMOPHOBIA –</a:t>
            </a:r>
            <a:r>
              <a:rPr lang="en-US" altLang="en-US" sz="1400" dirty="0">
                <a:solidFill>
                  <a:srgbClr val="0033CC"/>
                </a:solidFill>
                <a:latin typeface="+mn-lt"/>
              </a:rPr>
              <a:t> 		        </a:t>
            </a:r>
            <a:r>
              <a:rPr lang="en-US" altLang="en-US" sz="1400" dirty="0">
                <a:solidFill>
                  <a:srgbClr val="FF3300"/>
                </a:solidFill>
                <a:latin typeface="+mn-lt"/>
              </a:rPr>
              <a:t>Fear of odors.</a:t>
            </a:r>
            <a:endParaRPr lang="en-US" altLang="en-US" sz="1400" dirty="0">
              <a:solidFill>
                <a:srgbClr val="0033CC"/>
              </a:solidFill>
              <a:latin typeface="+mn-lt"/>
            </a:endParaRPr>
          </a:p>
          <a:p>
            <a:pPr>
              <a:spcBef>
                <a:spcPct val="0"/>
              </a:spcBef>
              <a:buFont typeface="Wingdings" pitchFamily="2" charset="2"/>
              <a:buChar char="§"/>
              <a:defRPr/>
            </a:pPr>
            <a:r>
              <a:rPr lang="en-US" altLang="en-US" sz="1400" b="1" dirty="0">
                <a:solidFill>
                  <a:srgbClr val="0033CC"/>
                </a:solidFill>
                <a:latin typeface="+mn-lt"/>
              </a:rPr>
              <a:t>  CYNOPHOBIA –</a:t>
            </a:r>
            <a:r>
              <a:rPr lang="en-US" altLang="en-US" sz="1400" dirty="0">
                <a:solidFill>
                  <a:srgbClr val="0033CC"/>
                </a:solidFill>
                <a:latin typeface="+mn-lt"/>
              </a:rPr>
              <a:t>              </a:t>
            </a:r>
            <a:r>
              <a:rPr lang="en-US" altLang="en-US" sz="1400" dirty="0">
                <a:solidFill>
                  <a:srgbClr val="FF3300"/>
                </a:solidFill>
                <a:latin typeface="+mn-lt"/>
              </a:rPr>
              <a:t>Fear of dogs.</a:t>
            </a:r>
            <a:endParaRPr lang="en-US" altLang="en-US" sz="1400" dirty="0">
              <a:solidFill>
                <a:srgbClr val="0033CC"/>
              </a:solidFill>
              <a:latin typeface="+mn-lt"/>
            </a:endParaRPr>
          </a:p>
          <a:p>
            <a:pPr>
              <a:spcBef>
                <a:spcPct val="0"/>
              </a:spcBef>
              <a:buFont typeface="Wingdings" pitchFamily="2" charset="2"/>
              <a:buChar char="§"/>
              <a:defRPr/>
            </a:pPr>
            <a:r>
              <a:rPr lang="en-US" altLang="en-US" sz="1400" b="1" dirty="0">
                <a:solidFill>
                  <a:srgbClr val="0033CC"/>
                </a:solidFill>
                <a:latin typeface="+mn-lt"/>
              </a:rPr>
              <a:t>  ENTOMOPHOBIA –</a:t>
            </a:r>
            <a:r>
              <a:rPr lang="en-US" altLang="en-US" sz="1400" dirty="0">
                <a:solidFill>
                  <a:srgbClr val="0033CC"/>
                </a:solidFill>
                <a:latin typeface="+mn-lt"/>
              </a:rPr>
              <a:t>         </a:t>
            </a:r>
            <a:r>
              <a:rPr lang="en-US" altLang="en-US" sz="1400" dirty="0">
                <a:solidFill>
                  <a:srgbClr val="FF3300"/>
                </a:solidFill>
                <a:latin typeface="+mn-lt"/>
              </a:rPr>
              <a:t>Fear of Insects.</a:t>
            </a:r>
            <a:endParaRPr lang="en-US" altLang="en-US" sz="1400" dirty="0">
              <a:solidFill>
                <a:srgbClr val="0033CC"/>
              </a:solidFill>
              <a:latin typeface="+mn-lt"/>
            </a:endParaRPr>
          </a:p>
          <a:p>
            <a:pPr>
              <a:spcBef>
                <a:spcPct val="0"/>
              </a:spcBef>
              <a:buFont typeface="Wingdings" pitchFamily="2" charset="2"/>
              <a:buChar char="§"/>
              <a:defRPr/>
            </a:pPr>
            <a:r>
              <a:rPr lang="en-US" altLang="en-US" sz="1400" b="1" dirty="0">
                <a:solidFill>
                  <a:srgbClr val="0033CC"/>
                </a:solidFill>
                <a:latin typeface="+mn-lt"/>
              </a:rPr>
              <a:t>  ERGASIOPHOBIA or PONOPHOBIA –</a:t>
            </a:r>
          </a:p>
          <a:p>
            <a:pPr lvl="1">
              <a:spcBef>
                <a:spcPct val="0"/>
              </a:spcBef>
              <a:buNone/>
              <a:defRPr/>
            </a:pPr>
            <a:r>
              <a:rPr lang="en-US" altLang="en-US" sz="1400" dirty="0">
                <a:solidFill>
                  <a:srgbClr val="0033CC"/>
                </a:solidFill>
                <a:latin typeface="+mn-lt"/>
              </a:rPr>
              <a:t>		        </a:t>
            </a:r>
            <a:r>
              <a:rPr lang="en-US" altLang="en-US" sz="1400" dirty="0">
                <a:solidFill>
                  <a:srgbClr val="FF3300"/>
                </a:solidFill>
                <a:latin typeface="+mn-lt"/>
              </a:rPr>
              <a:t>Fear of work.</a:t>
            </a:r>
            <a:endParaRPr lang="en-US" altLang="en-US" sz="1400" dirty="0">
              <a:solidFill>
                <a:srgbClr val="0033CC"/>
              </a:solidFill>
              <a:latin typeface="+mn-lt"/>
            </a:endParaRPr>
          </a:p>
          <a:p>
            <a:pPr>
              <a:spcBef>
                <a:spcPct val="0"/>
              </a:spcBef>
              <a:buFont typeface="Wingdings" pitchFamily="2" charset="2"/>
              <a:buChar char="§"/>
              <a:defRPr/>
            </a:pPr>
            <a:r>
              <a:rPr lang="en-US" altLang="en-US" sz="1400" b="1" dirty="0">
                <a:solidFill>
                  <a:srgbClr val="0033CC"/>
                </a:solidFill>
                <a:latin typeface="+mn-lt"/>
              </a:rPr>
              <a:t>  GAMOPHOBIA –</a:t>
            </a:r>
            <a:r>
              <a:rPr lang="en-US" altLang="en-US" sz="1400" dirty="0">
                <a:solidFill>
                  <a:srgbClr val="0033CC"/>
                </a:solidFill>
                <a:latin typeface="+mn-lt"/>
              </a:rPr>
              <a:t>             </a:t>
            </a:r>
            <a:r>
              <a:rPr lang="en-US" altLang="en-US" sz="1400" dirty="0">
                <a:solidFill>
                  <a:srgbClr val="FF3300"/>
                </a:solidFill>
                <a:latin typeface="+mn-lt"/>
              </a:rPr>
              <a:t>Fear of marriage.</a:t>
            </a:r>
          </a:p>
          <a:p>
            <a:pPr>
              <a:spcBef>
                <a:spcPct val="0"/>
              </a:spcBef>
              <a:buFont typeface="Wingdings" pitchFamily="2" charset="2"/>
              <a:buChar char="§"/>
              <a:defRPr/>
            </a:pPr>
            <a:r>
              <a:rPr lang="en-US" altLang="en-US" sz="1400" dirty="0">
                <a:solidFill>
                  <a:srgbClr val="0033CC"/>
                </a:solidFill>
                <a:latin typeface="+mn-lt"/>
              </a:rPr>
              <a:t>  </a:t>
            </a:r>
            <a:r>
              <a:rPr lang="en-US" altLang="en-US" sz="1400" b="1" dirty="0">
                <a:solidFill>
                  <a:srgbClr val="0033CC"/>
                </a:solidFill>
                <a:latin typeface="+mn-lt"/>
              </a:rPr>
              <a:t>GEPHYROPHOBIA –      </a:t>
            </a:r>
            <a:r>
              <a:rPr lang="en-US" altLang="en-US" sz="1400" dirty="0">
                <a:solidFill>
                  <a:srgbClr val="FF3300"/>
                </a:solidFill>
                <a:latin typeface="+mn-lt"/>
              </a:rPr>
              <a:t>Fear of crossing a bridge.</a:t>
            </a:r>
          </a:p>
          <a:p>
            <a:pPr>
              <a:spcBef>
                <a:spcPct val="0"/>
              </a:spcBef>
              <a:buFont typeface="Wingdings" pitchFamily="2" charset="2"/>
              <a:buChar char="§"/>
              <a:defRPr/>
            </a:pPr>
            <a:r>
              <a:rPr lang="en-US" altLang="en-US" sz="1400" dirty="0">
                <a:solidFill>
                  <a:srgbClr val="0033CC"/>
                </a:solidFill>
              </a:rPr>
              <a:t>  </a:t>
            </a:r>
            <a:r>
              <a:rPr lang="en-US" altLang="en-US" sz="1400" b="1" dirty="0">
                <a:solidFill>
                  <a:srgbClr val="0033CC"/>
                </a:solidFill>
                <a:latin typeface="+mn-lt"/>
              </a:rPr>
              <a:t>GRAPHOPHOBIA –</a:t>
            </a:r>
            <a:r>
              <a:rPr lang="en-US" altLang="en-US" sz="1400" dirty="0">
                <a:solidFill>
                  <a:srgbClr val="0033CC"/>
                </a:solidFill>
                <a:latin typeface="+mn-lt"/>
              </a:rPr>
              <a:t>        </a:t>
            </a:r>
            <a:r>
              <a:rPr lang="en-US" altLang="en-US" sz="1400" dirty="0">
                <a:solidFill>
                  <a:srgbClr val="FF3300"/>
                </a:solidFill>
                <a:latin typeface="+mn-lt"/>
              </a:rPr>
              <a:t>Fear of writing.</a:t>
            </a:r>
            <a:endParaRPr lang="en-US" altLang="en-US" sz="1400" b="1" dirty="0">
              <a:solidFill>
                <a:srgbClr val="0033CC"/>
              </a:solidFill>
              <a:latin typeface="+mn-lt"/>
            </a:endParaRPr>
          </a:p>
          <a:p>
            <a:pPr>
              <a:spcBef>
                <a:spcPct val="0"/>
              </a:spcBef>
              <a:buFont typeface="Wingdings" pitchFamily="2" charset="2"/>
              <a:buChar char="§"/>
              <a:defRPr/>
            </a:pPr>
            <a:endParaRPr lang="en-US" altLang="en-US" sz="1400" b="1" dirty="0">
              <a:solidFill>
                <a:srgbClr val="0033CC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795871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893"/>
            <a:ext cx="12188825" cy="685621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73BDAF15-A69C-4E75-B7F9-F8176CF4D343}"/>
              </a:ext>
            </a:extLst>
          </p:cNvPr>
          <p:cNvSpPr/>
          <p:nvPr/>
        </p:nvSpPr>
        <p:spPr>
          <a:xfrm>
            <a:off x="11504612" y="6400800"/>
            <a:ext cx="5357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dirty="0">
                <a:solidFill>
                  <a:srgbClr val="4D5B6B"/>
                </a:solidFill>
              </a:rPr>
              <a:t>105</a:t>
            </a: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718890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3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0D6EC94C-6DB7-411C-8C55-10A3E8492B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512887" y="-9525"/>
            <a:ext cx="8991600" cy="685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3700DFC2-0541-47BF-B95B-81BB0DED349C}"/>
              </a:ext>
            </a:extLst>
          </p:cNvPr>
          <p:cNvSpPr/>
          <p:nvPr/>
        </p:nvSpPr>
        <p:spPr>
          <a:xfrm>
            <a:off x="6656388" y="6286500"/>
            <a:ext cx="328429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en-US" sz="2000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Fourier Transform Algorithms</a:t>
            </a:r>
          </a:p>
        </p:txBody>
      </p:sp>
      <p:sp>
        <p:nvSpPr>
          <p:cNvPr id="8" name="Rectangle 11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AF6A7798-FEC5-4A37-9555-2169E773D2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56112" y="5486400"/>
            <a:ext cx="12192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r>
              <a:rPr lang="en-US" altLang="en-US" sz="1800" dirty="0" err="1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Winograd</a:t>
            </a:r>
            <a:endParaRPr lang="en-US" altLang="en-US" sz="1800" dirty="0">
              <a:solidFill>
                <a:srgbClr val="0033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buFontTx/>
              <a:buNone/>
              <a:defRPr/>
            </a:pPr>
            <a:r>
              <a:rPr lang="en-US" altLang="en-US" sz="1800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Transform</a:t>
            </a:r>
          </a:p>
        </p:txBody>
      </p:sp>
      <p:sp>
        <p:nvSpPr>
          <p:cNvPr id="6149" name="Rectangle 5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DF625103-D34D-464C-9C09-9B19A31C53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99012" y="895351"/>
            <a:ext cx="16764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800" b="0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Cooley-Tukey</a:t>
            </a:r>
          </a:p>
          <a:p>
            <a:pPr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800" b="0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Transform</a:t>
            </a:r>
          </a:p>
        </p:txBody>
      </p:sp>
      <p:sp>
        <p:nvSpPr>
          <p:cNvPr id="6150" name="Rectangle 6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05FA2490-039B-4B27-9E74-8D860A2E2D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27312" y="766763"/>
            <a:ext cx="220980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800" b="0" dirty="0">
                <a:solidFill>
                  <a:srgbClr val="0033CC"/>
                </a:solidFill>
                <a:latin typeface="Comic Sans MS" panose="030F0702030302020204" pitchFamily="66" charset="0"/>
              </a:rPr>
              <a:t>     </a:t>
            </a:r>
            <a:r>
              <a:rPr lang="en-US" altLang="en-US" sz="1800" b="0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Good-Thomas</a:t>
            </a:r>
          </a:p>
          <a:p>
            <a:pPr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800" b="0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Transform</a:t>
            </a:r>
          </a:p>
        </p:txBody>
      </p:sp>
      <p:sp>
        <p:nvSpPr>
          <p:cNvPr id="6151" name="Rectangle 8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83375EF2-D3C7-4A0F-A672-875D02BA46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08812" y="895351"/>
            <a:ext cx="12954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800" b="0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Bluestein</a:t>
            </a:r>
          </a:p>
          <a:p>
            <a:pPr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800" b="0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Algorithm</a:t>
            </a:r>
          </a:p>
        </p:txBody>
      </p:sp>
      <p:sp>
        <p:nvSpPr>
          <p:cNvPr id="6152" name="Rectangle 9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C1150C09-F086-424E-B90F-756C0F1735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8687" y="1484313"/>
            <a:ext cx="129540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800" b="0" dirty="0">
                <a:solidFill>
                  <a:srgbClr val="0033CC"/>
                </a:solidFill>
                <a:latin typeface="Comic Sans MS" panose="030F0702030302020204" pitchFamily="66" charset="0"/>
              </a:rPr>
              <a:t>    </a:t>
            </a:r>
            <a:r>
              <a:rPr lang="en-US" altLang="en-US" sz="1800" b="0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Rader</a:t>
            </a:r>
          </a:p>
          <a:p>
            <a:pPr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800" b="0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Algorithm</a:t>
            </a:r>
          </a:p>
        </p:txBody>
      </p:sp>
      <p:sp>
        <p:nvSpPr>
          <p:cNvPr id="6153" name="Rectangle 12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AC30D6F2-3B97-41D5-896A-A78F4B1454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90012" y="1033464"/>
            <a:ext cx="7620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800" b="0" dirty="0">
                <a:solidFill>
                  <a:srgbClr val="0033CC"/>
                </a:solidFill>
                <a:latin typeface="Comic Sans MS" panose="030F0702030302020204" pitchFamily="66" charset="0"/>
              </a:rPr>
              <a:t> </a:t>
            </a:r>
            <a:r>
              <a:rPr lang="en-US" altLang="en-US" sz="1800" b="0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DFT</a:t>
            </a:r>
          </a:p>
        </p:txBody>
      </p:sp>
      <p:sp>
        <p:nvSpPr>
          <p:cNvPr id="6154" name="Rectangle 10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6EE0730D-BFB5-4F23-954B-0D88B7DFA2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32887" y="1871664"/>
            <a:ext cx="1371600" cy="922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800" b="0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Number</a:t>
            </a:r>
            <a:br>
              <a:rPr lang="en-US" altLang="en-US" sz="1800" b="0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1800" b="0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Theoretic</a:t>
            </a:r>
            <a:br>
              <a:rPr lang="en-US" altLang="en-US" sz="1800" b="0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1800" b="0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Transform</a:t>
            </a:r>
          </a:p>
        </p:txBody>
      </p:sp>
      <p:sp>
        <p:nvSpPr>
          <p:cNvPr id="6155" name="Rectangle 11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B52C8BBB-1200-4776-AC53-29CBFFD245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79612" y="5562601"/>
            <a:ext cx="19050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800" b="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Collection of</a:t>
            </a:r>
          </a:p>
          <a:p>
            <a:pPr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800" b="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Algorithms</a:t>
            </a:r>
          </a:p>
        </p:txBody>
      </p:sp>
      <p:sp>
        <p:nvSpPr>
          <p:cNvPr id="6156" name="Rectangle 13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9D87DE3E-148C-48AA-B8BB-FC851CD0DC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78788" y="180975"/>
            <a:ext cx="1457325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800" b="0">
                <a:solidFill>
                  <a:srgbClr val="FF0000"/>
                </a:solidFill>
                <a:latin typeface="Comic Sans MS" panose="030F0702030302020204" pitchFamily="66" charset="0"/>
              </a:rPr>
              <a:t>The Transform</a:t>
            </a:r>
          </a:p>
        </p:txBody>
      </p:sp>
      <p:sp>
        <p:nvSpPr>
          <p:cNvPr id="6157" name="Rectangle 15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FB1BD34C-5D82-4E5F-BD28-01B209C8A4EC}"/>
              </a:ext>
            </a:extLst>
          </p:cNvPr>
          <p:cNvSpPr>
            <a:spLocks noChangeArrowheads="1"/>
          </p:cNvSpPr>
          <p:nvPr/>
        </p:nvSpPr>
        <p:spPr bwMode="auto">
          <a:xfrm rot="20823373">
            <a:off x="8704263" y="2544763"/>
            <a:ext cx="396875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800" b="0">
                <a:solidFill>
                  <a:srgbClr val="FF0000"/>
                </a:solidFill>
                <a:latin typeface="Comic Sans MS" panose="030F0702030302020204" pitchFamily="66" charset="0"/>
              </a:rPr>
              <a:t>FFT</a:t>
            </a:r>
          </a:p>
        </p:txBody>
      </p:sp>
      <p:sp>
        <p:nvSpPr>
          <p:cNvPr id="6158" name="Rectangle 17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ABEC1C1C-C8FA-4B79-8446-0DBDC688E1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580812" y="5758418"/>
            <a:ext cx="71675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FontTx/>
              <a:buNone/>
            </a:pPr>
            <a:fld id="{90B02191-051A-4B75-B1B7-C489C9A5E9D3}" type="slidenum">
              <a:rPr lang="en-US" altLang="en-US" sz="1800">
                <a:latin typeface="Comic Sans MS" panose="030F0702030302020204" pitchFamily="66" charset="0"/>
              </a:rPr>
              <a:pPr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t>50</a:t>
            </a:fld>
            <a:endParaRPr lang="en-US" altLang="en-US" sz="1800" dirty="0">
              <a:latin typeface="Comic Sans MS" panose="030F0702030302020204" pitchFamily="66" charset="0"/>
            </a:endParaRPr>
          </a:p>
        </p:txBody>
      </p:sp>
      <p:sp>
        <p:nvSpPr>
          <p:cNvPr id="6159" name="Rectangle 22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0B4776AA-DBBE-4BDE-884C-B389C5EA91DE}"/>
              </a:ext>
            </a:extLst>
          </p:cNvPr>
          <p:cNvSpPr>
            <a:spLocks noChangeArrowheads="1"/>
          </p:cNvSpPr>
          <p:nvPr/>
        </p:nvSpPr>
        <p:spPr bwMode="auto">
          <a:xfrm rot="15537147">
            <a:off x="6966744" y="2863057"/>
            <a:ext cx="388937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800" b="0">
                <a:solidFill>
                  <a:srgbClr val="FF0000"/>
                </a:solidFill>
                <a:latin typeface="Comic Sans MS" panose="030F0702030302020204" pitchFamily="66" charset="0"/>
              </a:rPr>
              <a:t>FFT</a:t>
            </a:r>
          </a:p>
        </p:txBody>
      </p:sp>
      <p:pic>
        <p:nvPicPr>
          <p:cNvPr id="6160" name="Picture 5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9991A5C6-C26A-4F44-9E53-17C6740896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/>
          <a:stretch>
            <a:fillRect/>
          </a:stretch>
        </p:blipFill>
        <p:spPr bwMode="auto">
          <a:xfrm rot="16008967">
            <a:off x="7344570" y="2264570"/>
            <a:ext cx="274637" cy="136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8ECD9B47-9741-4251-A68C-316535BE9C4A}"/>
              </a:ext>
            </a:extLst>
          </p:cNvPr>
          <p:cNvSpPr txBox="1"/>
          <p:nvPr/>
        </p:nvSpPr>
        <p:spPr>
          <a:xfrm>
            <a:off x="7215188" y="5834063"/>
            <a:ext cx="2371725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2000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Family Portrait</a:t>
            </a: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422027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4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03347FB5-EE5E-4E1F-BD74-5A9C10DA25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55812" y="381000"/>
            <a:ext cx="8077200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b="0">
                <a:solidFill>
                  <a:schemeClr val="bg1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James Cooley, fred harris, John Tukey</a:t>
            </a:r>
          </a:p>
          <a:p>
            <a:pPr algn="ctr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b="0">
                <a:solidFill>
                  <a:schemeClr val="bg1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1992  ICASSP Conference, San Francisco, </a:t>
            </a:r>
          </a:p>
          <a:p>
            <a:pPr algn="ctr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b="0">
                <a:solidFill>
                  <a:schemeClr val="bg1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Plenary Talk, 25-th Anniversary of CT-FFT </a:t>
            </a:r>
          </a:p>
        </p:txBody>
      </p:sp>
      <p:pic>
        <p:nvPicPr>
          <p:cNvPr id="10243" name="Picture 3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4BF5D2F8-37F2-4608-A981-22C39CFBDA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522412" y="0"/>
            <a:ext cx="89916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68" name="Rectangle 6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7BB256F6-A315-464D-920A-D70C61854E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3412" y="1"/>
            <a:ext cx="7924800" cy="110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  <a:defRPr/>
            </a:pPr>
            <a:r>
              <a:rPr lang="en-US" altLang="en-US" sz="2200" dirty="0">
                <a:solidFill>
                  <a:schemeClr val="bg1"/>
                </a:solidFill>
                <a:latin typeface="+mn-lt"/>
                <a:cs typeface="Times New Roman" pitchFamily="18" charset="0"/>
              </a:rPr>
              <a:t>James Cooley, fred harris, John </a:t>
            </a:r>
            <a:r>
              <a:rPr lang="en-US" altLang="en-US" sz="2200" dirty="0" err="1">
                <a:solidFill>
                  <a:schemeClr val="bg1"/>
                </a:solidFill>
                <a:latin typeface="+mn-lt"/>
                <a:cs typeface="Times New Roman" pitchFamily="18" charset="0"/>
              </a:rPr>
              <a:t>Tukey</a:t>
            </a:r>
            <a:endParaRPr lang="en-US" altLang="en-US" sz="2200" dirty="0">
              <a:solidFill>
                <a:schemeClr val="bg1"/>
              </a:solidFill>
              <a:latin typeface="+mn-lt"/>
              <a:cs typeface="Times New Roman" pitchFamily="18" charset="0"/>
            </a:endParaRPr>
          </a:p>
          <a:p>
            <a:pPr algn="ctr">
              <a:spcBef>
                <a:spcPct val="0"/>
              </a:spcBef>
              <a:buFontTx/>
              <a:buNone/>
              <a:defRPr/>
            </a:pPr>
            <a:r>
              <a:rPr lang="en-US" altLang="en-US" sz="2200" dirty="0">
                <a:solidFill>
                  <a:schemeClr val="bg1"/>
                </a:solidFill>
                <a:latin typeface="+mn-lt"/>
                <a:cs typeface="Times New Roman" pitchFamily="18" charset="0"/>
              </a:rPr>
              <a:t>1992  ICASSP Conference, San Francisco, Plenary Talk</a:t>
            </a:r>
          </a:p>
          <a:p>
            <a:pPr algn="ctr">
              <a:spcBef>
                <a:spcPct val="0"/>
              </a:spcBef>
              <a:buFontTx/>
              <a:buNone/>
              <a:defRPr/>
            </a:pPr>
            <a:r>
              <a:rPr lang="en-US" altLang="en-US" sz="2200" dirty="0">
                <a:solidFill>
                  <a:schemeClr val="bg1"/>
                </a:solidFill>
                <a:latin typeface="+mn-lt"/>
                <a:cs typeface="Times New Roman" pitchFamily="18" charset="0"/>
              </a:rPr>
              <a:t>25-th Anniversary of CT-FFT (1965) </a:t>
            </a:r>
          </a:p>
        </p:txBody>
      </p:sp>
      <p:sp>
        <p:nvSpPr>
          <p:cNvPr id="11269" name="Rectangle 7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094BF1EE-04E6-4166-AF9E-E6EEB9B25D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2412" y="6519864"/>
            <a:ext cx="914400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r>
              <a:rPr lang="en-US" altLang="en-US" sz="1600" dirty="0">
                <a:solidFill>
                  <a:schemeClr val="bg1"/>
                </a:solidFill>
                <a:latin typeface="+mn-lt"/>
              </a:rPr>
              <a:t>http://www.ieeeghn.org/wiki/index.php/Archives:History_of_FFT_with_Cooley_and_Tukey</a:t>
            </a:r>
          </a:p>
        </p:txBody>
      </p:sp>
      <p:sp>
        <p:nvSpPr>
          <p:cNvPr id="10246" name="Slide Number Placeholder 5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F42F28CB-6398-4602-9D50-7E7EE4279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 rot="16200000">
            <a:off x="10114757" y="6474620"/>
            <a:ext cx="401637" cy="365125"/>
          </a:xfrm>
          <a:noFill/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FontTx/>
              <a:buNone/>
            </a:pPr>
            <a:fld id="{A2F8434F-ABCF-4B2A-BD0B-95AB31B19D68}" type="slidenum">
              <a:rPr lang="en-US" altLang="en-US" sz="1800">
                <a:solidFill>
                  <a:schemeClr val="bg1"/>
                </a:solidFill>
                <a:latin typeface="Comic Sans MS" panose="030F0702030302020204" pitchFamily="66" charset="0"/>
              </a:rPr>
              <a:pPr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t>51</a:t>
            </a:fld>
            <a:endParaRPr lang="en-US" altLang="en-US" sz="180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DD949532-C3B1-46F6-99E4-FB3C07AC2C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79812" y="1108076"/>
            <a:ext cx="4171950" cy="110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800" b="0">
                <a:latin typeface="Comic Sans MS" panose="030F0702030302020204" pitchFamily="66" charset="0"/>
              </a:rPr>
              <a:t> </a:t>
            </a:r>
            <a:r>
              <a:rPr lang="en-US" altLang="en-US" sz="1600" b="0">
                <a:solidFill>
                  <a:schemeClr val="bg1"/>
                </a:solidFill>
                <a:latin typeface="Comic Sans MS" panose="030F0702030302020204" pitchFamily="66" charset="0"/>
              </a:rPr>
              <a:t>Special issue on fast Fourier transform and its application to digital filtering and spectral analysis, IEEE Trans. Audio Electronics (1967), AU-15</a:t>
            </a: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917943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5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942AED94-AD05-4A03-AF0D-B157F7BEA75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446212" y="419100"/>
            <a:ext cx="2514600" cy="685800"/>
          </a:xfrm>
        </p:spPr>
        <p:txBody>
          <a:bodyPr/>
          <a:lstStyle/>
          <a:p>
            <a:pPr algn="ctr">
              <a:defRPr/>
            </a:pPr>
            <a:r>
              <a:rPr lang="en-US" altLang="en-US" sz="3600" b="0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FFT-TREE</a:t>
            </a:r>
          </a:p>
        </p:txBody>
      </p:sp>
      <p:sp>
        <p:nvSpPr>
          <p:cNvPr id="11267" name="Slide Number Placeholder 4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3C31524D-DC8A-411E-B669-F0EE3ACFEC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11504612" y="5751816"/>
            <a:ext cx="742951" cy="365125"/>
          </a:xfrm>
          <a:noFill/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FontTx/>
              <a:buNone/>
            </a:pPr>
            <a:fld id="{DE4D49A7-D630-4CB7-A6E2-6CF428E59446}" type="slidenum">
              <a:rPr lang="en-US" altLang="en-US" sz="1800">
                <a:latin typeface="Comic Sans MS" panose="030F0702030302020204" pitchFamily="66" charset="0"/>
              </a:rPr>
              <a:pPr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t>52</a:t>
            </a:fld>
            <a:endParaRPr lang="en-US" altLang="en-US" sz="1800">
              <a:latin typeface="Comic Sans MS" panose="030F0702030302020204" pitchFamily="66" charset="0"/>
            </a:endParaRPr>
          </a:p>
        </p:txBody>
      </p:sp>
      <p:sp>
        <p:nvSpPr>
          <p:cNvPr id="11268" name="Rectangle 14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3F6AB439-BF6F-47D3-8688-2959324054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2413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en-US" altLang="en-US" sz="1800" b="0">
              <a:latin typeface="Comic Sans MS" panose="030F0702030302020204" pitchFamily="66" charset="0"/>
            </a:endParaRPr>
          </a:p>
        </p:txBody>
      </p:sp>
      <p:graphicFrame>
        <p:nvGraphicFramePr>
          <p:cNvPr id="11269" name="Object 13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EAC4FA37-8036-4F26-91E4-00D0AFA7A5F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865313" y="762000"/>
          <a:ext cx="8329613" cy="4953000"/>
        </p:xfrm>
        <a:graphic>
          <a:graphicData uri="http://schemas.openxmlformats.org/presentationml/2006/ole">
            <p:oleObj spid="_x0000_s170025" name="CorelDRAW" r:id="rId3" imgW="10796016" imgH="6425184" progId="">
              <p:embed/>
            </p:oleObj>
          </a:graphicData>
        </a:graphic>
      </p:graphicFrame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948003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D16B2F50-2EBA-4324-89B2-A2313F8090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0612" y="152400"/>
            <a:ext cx="7467600" cy="533400"/>
          </a:xfrm>
        </p:spPr>
        <p:txBody>
          <a:bodyPr>
            <a:normAutofit fontScale="90000"/>
          </a:bodyPr>
          <a:lstStyle/>
          <a:p>
            <a:pPr algn="ctr">
              <a:defRPr/>
            </a:pPr>
            <a:r>
              <a:rPr lang="en-US" altLang="en-US" sz="3200" b="0" dirty="0">
                <a:solidFill>
                  <a:srgbClr val="0033C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Inverse Fourier Transform</a:t>
            </a:r>
          </a:p>
        </p:txBody>
      </p:sp>
      <p:sp>
        <p:nvSpPr>
          <p:cNvPr id="13315" name="Slide Number Placeholder 9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5B7C27B5-3666-46B9-BB53-C124DED514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11504612" y="5734051"/>
            <a:ext cx="758825" cy="365125"/>
          </a:xfrm>
          <a:noFill/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FontTx/>
              <a:buNone/>
            </a:pPr>
            <a:fld id="{1837D417-6A79-4C5E-9AA6-D14E96D905FD}" type="slidenum">
              <a:rPr lang="en-US" altLang="en-US" sz="1800">
                <a:latin typeface="Comic Sans MS" panose="030F0702030302020204" pitchFamily="66" charset="0"/>
              </a:rPr>
              <a:pPr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t>53</a:t>
            </a:fld>
            <a:endParaRPr lang="en-US" altLang="en-US" sz="1800" dirty="0">
              <a:latin typeface="Comic Sans MS" panose="030F0702030302020204" pitchFamily="66" charset="0"/>
            </a:endParaRPr>
          </a:p>
        </p:txBody>
      </p:sp>
      <p:sp>
        <p:nvSpPr>
          <p:cNvPr id="13316" name="Rectangle 2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D20D8491-F558-4FF2-B310-4A4282E826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2413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en-US" altLang="en-US" sz="1800" b="0">
              <a:latin typeface="Comic Sans MS" panose="030F0702030302020204" pitchFamily="66" charset="0"/>
            </a:endParaRPr>
          </a:p>
        </p:txBody>
      </p:sp>
      <p:graphicFrame>
        <p:nvGraphicFramePr>
          <p:cNvPr id="13317" name="Object 1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5A64CB8C-B655-4ACF-AF46-2CF50FE8295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018213" y="838201"/>
          <a:ext cx="3743325" cy="5210175"/>
        </p:xfrm>
        <a:graphic>
          <a:graphicData uri="http://schemas.openxmlformats.org/presentationml/2006/ole">
            <p:oleObj spid="_x0000_s171127" name="CorelDRAW" r:id="rId3" imgW="3759200" imgH="5219700" progId="">
              <p:embed/>
            </p:oleObj>
          </a:graphicData>
        </a:graphic>
      </p:graphicFrame>
      <p:sp>
        <p:nvSpPr>
          <p:cNvPr id="13318" name="Rectangle 4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A89EEB92-8931-4FFC-A683-2CEFE43D95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2413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en-US" altLang="en-US" sz="1800" b="0">
              <a:latin typeface="Comic Sans MS" panose="030F0702030302020204" pitchFamily="66" charset="0"/>
            </a:endParaRPr>
          </a:p>
        </p:txBody>
      </p:sp>
      <p:graphicFrame>
        <p:nvGraphicFramePr>
          <p:cNvPr id="13319" name="Object 3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2C028278-4CBE-443C-9E26-7FFC1679FAF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979613" y="1066801"/>
          <a:ext cx="3857625" cy="5032375"/>
        </p:xfrm>
        <a:graphic>
          <a:graphicData uri="http://schemas.openxmlformats.org/presentationml/2006/ole">
            <p:oleObj spid="_x0000_s171128" name="Equation" r:id="rId4" imgW="2540000" imgH="3314700" progId="">
              <p:embed/>
            </p:oleObj>
          </a:graphicData>
        </a:graphic>
      </p:graphicFrame>
      <p:sp>
        <p:nvSpPr>
          <p:cNvPr id="19463" name="TextBox 6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D92492CA-D38C-4BEB-94E0-F400BB7165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37613" y="2895600"/>
            <a:ext cx="106952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r>
              <a:rPr lang="en-US" altLang="en-US" sz="18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Synthesis</a:t>
            </a:r>
          </a:p>
        </p:txBody>
      </p:sp>
      <p:sp>
        <p:nvSpPr>
          <p:cNvPr id="13321" name="Rectangle 9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6EC13A88-0230-4BAA-89C9-4C354EF219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2413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en-US" altLang="en-US" sz="1800" b="0">
              <a:latin typeface="Comic Sans MS" panose="030F0702030302020204" pitchFamily="66" charset="0"/>
            </a:endParaRPr>
          </a:p>
        </p:txBody>
      </p:sp>
      <p:graphicFrame>
        <p:nvGraphicFramePr>
          <p:cNvPr id="13322" name="Object 8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DC051ECC-207D-44DC-BE5E-5EC82CE0DEE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685212" y="4724401"/>
          <a:ext cx="1157288" cy="733425"/>
        </p:xfrm>
        <a:graphic>
          <a:graphicData uri="http://schemas.openxmlformats.org/presentationml/2006/ole">
            <p:oleObj spid="_x0000_s171129" name="Equation" r:id="rId5" imgW="672808" imgH="431613" progId="">
              <p:embed/>
            </p:oleObj>
          </a:graphicData>
        </a:graphic>
      </p:graphicFrame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013436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55111E86-0F5A-4928-9818-9FA3E52824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5612" y="-79911"/>
            <a:ext cx="3933825" cy="685800"/>
          </a:xfrm>
        </p:spPr>
        <p:txBody>
          <a:bodyPr/>
          <a:lstStyle/>
          <a:p>
            <a:pPr>
              <a:defRPr/>
            </a:pPr>
            <a:r>
              <a:rPr lang="en-US" altLang="en-US" sz="3000" b="0" dirty="0">
                <a:solidFill>
                  <a:srgbClr val="0033C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Fourier Transform</a:t>
            </a:r>
          </a:p>
        </p:txBody>
      </p:sp>
      <p:sp>
        <p:nvSpPr>
          <p:cNvPr id="14339" name="Slide Number Placeholder 10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39752BFF-9B4F-4DF6-94C9-0ABEFCEE08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11580812" y="5731024"/>
            <a:ext cx="685801" cy="365125"/>
          </a:xfrm>
          <a:noFill/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FontTx/>
              <a:buNone/>
            </a:pPr>
            <a:fld id="{910F2464-13F9-45B7-A990-E2D38402FD2E}" type="slidenum">
              <a:rPr lang="en-US" altLang="en-US" sz="1800">
                <a:latin typeface="Comic Sans MS" panose="030F0702030302020204" pitchFamily="66" charset="0"/>
              </a:rPr>
              <a:pPr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t>54</a:t>
            </a:fld>
            <a:endParaRPr lang="en-US" altLang="en-US" sz="1800" dirty="0">
              <a:latin typeface="Comic Sans MS" panose="030F0702030302020204" pitchFamily="66" charset="0"/>
            </a:endParaRPr>
          </a:p>
        </p:txBody>
      </p:sp>
      <p:sp>
        <p:nvSpPr>
          <p:cNvPr id="14340" name="Rectangle 2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CED9D02B-69EC-4591-8D60-55955F76FA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2413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en-US" altLang="en-US" sz="1800" b="0">
              <a:latin typeface="Comic Sans MS" panose="030F0702030302020204" pitchFamily="66" charset="0"/>
            </a:endParaRPr>
          </a:p>
        </p:txBody>
      </p:sp>
      <p:graphicFrame>
        <p:nvGraphicFramePr>
          <p:cNvPr id="14341" name="Object 1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D5459A91-0132-42A4-A141-6CD2B0B4592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770563" y="990600"/>
          <a:ext cx="3914775" cy="5314950"/>
        </p:xfrm>
        <a:graphic>
          <a:graphicData uri="http://schemas.openxmlformats.org/presentationml/2006/ole">
            <p:oleObj spid="_x0000_s172151" name="CorelDRAW" r:id="rId3" imgW="3924300" imgH="5321300" progId="">
              <p:embed/>
            </p:oleObj>
          </a:graphicData>
        </a:graphic>
      </p:graphicFrame>
      <p:sp>
        <p:nvSpPr>
          <p:cNvPr id="14342" name="Rectangle 5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17CF4D3F-2DFA-4DD9-BEF3-7EA73C2687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2413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en-US" altLang="en-US" sz="1800" b="0">
              <a:latin typeface="Comic Sans MS" panose="030F0702030302020204" pitchFamily="66" charset="0"/>
            </a:endParaRPr>
          </a:p>
        </p:txBody>
      </p:sp>
      <p:graphicFrame>
        <p:nvGraphicFramePr>
          <p:cNvPr id="14343" name="Object 4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C1AFDA35-ADE4-47E7-A343-4A050B4A099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709737" y="985838"/>
          <a:ext cx="3817938" cy="4608512"/>
        </p:xfrm>
        <a:graphic>
          <a:graphicData uri="http://schemas.openxmlformats.org/presentationml/2006/ole">
            <p:oleObj spid="_x0000_s172152" name="Equation" r:id="rId4" imgW="2882900" imgH="3479800" progId="">
              <p:embed/>
            </p:oleObj>
          </a:graphicData>
        </a:graphic>
      </p:graphicFrame>
      <p:sp>
        <p:nvSpPr>
          <p:cNvPr id="20487" name="TextBox 8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3ABE4FF0-FF5C-4F99-B370-7B1E52EEB061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9550204" y="3471346"/>
            <a:ext cx="99257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r>
              <a:rPr lang="en-US" altLang="en-US" sz="18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Analysis</a:t>
            </a:r>
          </a:p>
        </p:txBody>
      </p:sp>
      <p:sp>
        <p:nvSpPr>
          <p:cNvPr id="20488" name="TextBox 9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00C63849-9E45-4644-B395-AE10D27CD4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60613" y="5791200"/>
            <a:ext cx="2587247" cy="677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r>
              <a:rPr lang="en-US" altLang="en-US" sz="1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word </a:t>
            </a:r>
            <a:r>
              <a:rPr lang="en-US" alt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Orthogonal</a:t>
            </a:r>
          </a:p>
          <a:p>
            <a:pPr>
              <a:spcBef>
                <a:spcPct val="0"/>
              </a:spcBef>
              <a:buFontTx/>
              <a:buNone/>
              <a:defRPr/>
            </a:pPr>
            <a:r>
              <a:rPr lang="en-US" altLang="en-US" sz="1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 used a lot around here!</a:t>
            </a:r>
          </a:p>
        </p:txBody>
      </p:sp>
      <p:sp>
        <p:nvSpPr>
          <p:cNvPr id="14346" name="Rectangle 10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464FFC94-2AB7-41E1-943D-F582567D63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2413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en-US" altLang="en-US" sz="1800" b="0">
              <a:latin typeface="Comic Sans MS" panose="030F0702030302020204" pitchFamily="66" charset="0"/>
            </a:endParaRPr>
          </a:p>
        </p:txBody>
      </p:sp>
      <p:graphicFrame>
        <p:nvGraphicFramePr>
          <p:cNvPr id="14347" name="Object 9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34411797-EA95-400D-B979-DCFC09BC5E5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951412" y="990600"/>
          <a:ext cx="1201738" cy="762000"/>
        </p:xfrm>
        <a:graphic>
          <a:graphicData uri="http://schemas.openxmlformats.org/presentationml/2006/ole">
            <p:oleObj spid="_x0000_s172153" name="Equation" r:id="rId5" imgW="672808" imgH="431613" progId="">
              <p:embed/>
            </p:oleObj>
          </a:graphicData>
        </a:graphic>
      </p:graphicFrame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695940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F63DBA5C-B086-4E3C-A44C-FF6CD5171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7612" y="152400"/>
            <a:ext cx="8991600" cy="762000"/>
          </a:xfrm>
        </p:spPr>
        <p:txBody>
          <a:bodyPr/>
          <a:lstStyle/>
          <a:p>
            <a:pPr algn="ctr">
              <a:defRPr/>
            </a:pPr>
            <a:r>
              <a:rPr lang="en-US" altLang="en-US" sz="3200" b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Cascade Inverse and Forward Fourier Transforms</a:t>
            </a:r>
          </a:p>
        </p:txBody>
      </p:sp>
      <p:sp>
        <p:nvSpPr>
          <p:cNvPr id="18435" name="Slide Number Placeholder 7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AD990B7E-FAD5-4AF4-9BF2-59688AFAE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11580812" y="5794375"/>
            <a:ext cx="608013" cy="365125"/>
          </a:xfrm>
          <a:noFill/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FontTx/>
              <a:buNone/>
            </a:pPr>
            <a:fld id="{B0C260D8-B5EA-47F5-B88B-D868EEE97A65}" type="slidenum">
              <a:rPr lang="en-US" altLang="en-US" sz="1800">
                <a:latin typeface="Comic Sans MS" panose="030F0702030302020204" pitchFamily="66" charset="0"/>
              </a:rPr>
              <a:pPr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t>55</a:t>
            </a:fld>
            <a:endParaRPr lang="en-US" altLang="en-US" sz="1800" dirty="0">
              <a:latin typeface="Comic Sans MS" panose="030F0702030302020204" pitchFamily="66" charset="0"/>
            </a:endParaRPr>
          </a:p>
        </p:txBody>
      </p:sp>
      <p:sp>
        <p:nvSpPr>
          <p:cNvPr id="18436" name="Rectangle 2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ADAE9E62-E553-4EA0-846F-73B6948E02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2413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en-US" altLang="en-US" sz="1800" b="0">
              <a:latin typeface="Comic Sans MS" panose="030F0702030302020204" pitchFamily="66" charset="0"/>
            </a:endParaRPr>
          </a:p>
        </p:txBody>
      </p:sp>
      <p:graphicFrame>
        <p:nvGraphicFramePr>
          <p:cNvPr id="18437" name="Object 1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6C1A2FE0-3A11-4567-95C5-5C5788016D5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275012" y="1524000"/>
          <a:ext cx="6477000" cy="4452938"/>
        </p:xfrm>
        <a:graphic>
          <a:graphicData uri="http://schemas.openxmlformats.org/presentationml/2006/ole">
            <p:oleObj spid="_x0000_s173097" name="CorelDRAW" r:id="rId3" imgW="7734300" imgH="5321300" progId="">
              <p:embed/>
            </p:oleObj>
          </a:graphicData>
        </a:graphic>
      </p:graphicFrame>
      <p:sp>
        <p:nvSpPr>
          <p:cNvPr id="24581" name="Rectangle 4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A0E8DC8F-F7E5-404F-BB25-0F3DECAE1230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9440666" y="3395147"/>
            <a:ext cx="99257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r>
              <a:rPr lang="en-US" altLang="en-US" sz="18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Analysis</a:t>
            </a:r>
          </a:p>
        </p:txBody>
      </p:sp>
      <p:sp>
        <p:nvSpPr>
          <p:cNvPr id="24582" name="Rectangle 5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AA0A33D3-4090-4226-9F7C-E0648EEE5B27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2391795" y="3332441"/>
            <a:ext cx="106952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r>
              <a:rPr lang="en-US" altLang="en-US" sz="18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Synthesis</a:t>
            </a:r>
          </a:p>
        </p:txBody>
      </p:sp>
      <p:sp>
        <p:nvSpPr>
          <p:cNvPr id="24583" name="TextBox 6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1460E315-936C-4B4D-BD64-6578A3E1BF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37213" y="6019800"/>
            <a:ext cx="85151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r>
              <a:rPr lang="en-US" altLang="en-US" sz="18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OFDM</a:t>
            </a: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4220378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A39A600D-C94E-45AE-B30C-633E971F0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8212" y="152400"/>
            <a:ext cx="8763000" cy="7620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en-US" sz="3200" b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Cascade Forward and Inverse Fourier Transforms</a:t>
            </a:r>
          </a:p>
        </p:txBody>
      </p:sp>
      <p:sp>
        <p:nvSpPr>
          <p:cNvPr id="21507" name="Slide Number Placeholder 7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A19F8C27-7589-466C-8AE1-4D8C5D3C26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11558588" y="5729947"/>
            <a:ext cx="630237" cy="365125"/>
          </a:xfrm>
          <a:noFill/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FontTx/>
              <a:buNone/>
            </a:pPr>
            <a:fld id="{A526B2AE-A992-4269-BE25-A5C677B169C3}" type="slidenum">
              <a:rPr lang="en-US" altLang="en-US" sz="1800">
                <a:latin typeface="Comic Sans MS" panose="030F0702030302020204" pitchFamily="66" charset="0"/>
              </a:rPr>
              <a:pPr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t>56</a:t>
            </a:fld>
            <a:endParaRPr lang="en-US" altLang="en-US" sz="1800" dirty="0">
              <a:latin typeface="Comic Sans MS" panose="030F0702030302020204" pitchFamily="66" charset="0"/>
            </a:endParaRPr>
          </a:p>
        </p:txBody>
      </p:sp>
      <p:sp>
        <p:nvSpPr>
          <p:cNvPr id="21508" name="Rectangle 2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0C7FC15A-9B98-4F66-80C3-FD5D319623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2413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en-US" altLang="en-US" sz="1800" b="0">
              <a:latin typeface="Comic Sans MS" panose="030F0702030302020204" pitchFamily="66" charset="0"/>
            </a:endParaRPr>
          </a:p>
        </p:txBody>
      </p:sp>
      <p:graphicFrame>
        <p:nvGraphicFramePr>
          <p:cNvPr id="21509" name="Object 1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1B126DDA-26C3-43B3-A03C-ED9B8E7FCE83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2861603" y="1371600"/>
          <a:ext cx="6922159" cy="4692650"/>
        </p:xfrm>
        <a:graphic>
          <a:graphicData uri="http://schemas.openxmlformats.org/presentationml/2006/ole">
            <p:oleObj spid="_x0000_s174121" name="CorelDRAW" r:id="rId4" imgW="7848600" imgH="5321300" progId="">
              <p:embed/>
            </p:oleObj>
          </a:graphicData>
        </a:graphic>
      </p:graphicFrame>
      <p:sp>
        <p:nvSpPr>
          <p:cNvPr id="27653" name="TextBox 4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7904C7AB-67CF-47C9-A6DB-239D1A2A77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89212" y="4114800"/>
            <a:ext cx="99257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r>
              <a:rPr lang="en-US" altLang="en-US" sz="18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Analysis</a:t>
            </a:r>
          </a:p>
        </p:txBody>
      </p:sp>
      <p:sp>
        <p:nvSpPr>
          <p:cNvPr id="27654" name="Rectangle 5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976732CD-70AC-47CE-A7B6-6D673F1F4D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90013" y="4267200"/>
            <a:ext cx="106952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r>
              <a:rPr lang="en-US" altLang="en-US" sz="18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Synthesis</a:t>
            </a:r>
          </a:p>
        </p:txBody>
      </p:sp>
      <p:sp>
        <p:nvSpPr>
          <p:cNvPr id="27655" name="TextBox 6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A0BC0CFA-7A90-475A-974F-50EEDC24F8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13412" y="6248400"/>
            <a:ext cx="139012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r>
              <a:rPr lang="en-US" altLang="en-US" sz="1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MPEG, MP3</a:t>
            </a: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068914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F1951E0F-37CF-40CE-B407-213EAC3B9A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427412" y="0"/>
            <a:ext cx="5334000" cy="688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67" name="Slide Number Placeholder 4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00B90AD8-B659-4AB5-B2F8-07A8371F5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11505217" y="5715000"/>
            <a:ext cx="679451" cy="365125"/>
          </a:xfrm>
          <a:noFill/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FontTx/>
              <a:buNone/>
            </a:pPr>
            <a:fld id="{F8EFE395-1A22-4E0B-A62E-7A1C029C879A}" type="slidenum">
              <a:rPr lang="en-US" altLang="en-US" sz="1800">
                <a:latin typeface="Comic Sans MS" panose="030F0702030302020204" pitchFamily="66" charset="0"/>
              </a:rPr>
              <a:pPr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t>57</a:t>
            </a:fld>
            <a:endParaRPr lang="en-US" altLang="en-US" sz="1800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118934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Slide Number Placeholder 3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A6AA0846-ED1B-4BF8-A601-77E7358D86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11557944" y="5715000"/>
            <a:ext cx="609601" cy="365125"/>
          </a:xfrm>
          <a:noFill/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FontTx/>
              <a:buNone/>
            </a:pPr>
            <a:fld id="{769418A5-5D6B-4408-8206-E282EC41966E}" type="slidenum">
              <a:rPr lang="en-US" altLang="en-US" sz="1800">
                <a:latin typeface="Comic Sans MS" panose="030F0702030302020204" pitchFamily="66" charset="0"/>
              </a:rPr>
              <a:pPr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t>58</a:t>
            </a:fld>
            <a:endParaRPr lang="en-US" altLang="en-US" sz="1800">
              <a:latin typeface="Comic Sans MS" panose="030F0702030302020204" pitchFamily="66" charset="0"/>
            </a:endParaRPr>
          </a:p>
        </p:txBody>
      </p:sp>
      <p:pic>
        <p:nvPicPr>
          <p:cNvPr id="37891" name="Picture 2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2988F197-2909-4995-9A3D-1CBB456DEF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522663" y="0"/>
            <a:ext cx="5300663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9267" name="Picture 3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17A3ACB0-BDCA-4F9B-AD61-04800AE7B6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551238" y="5410200"/>
            <a:ext cx="5495925" cy="133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072763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392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392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2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AB7FDC5E-ACFC-486D-814D-CD4EDFA15A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522412" y="0"/>
            <a:ext cx="89916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915" name="Slide Number Placeholder 4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1195FD23-1BD5-442E-B238-C6F2C94A8B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 rot="157185">
            <a:off x="11512579" y="5807554"/>
            <a:ext cx="723901" cy="365125"/>
          </a:xfrm>
          <a:noFill/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FontTx/>
              <a:buNone/>
            </a:pPr>
            <a:fld id="{6FA33975-FC41-4812-8DAC-A0B47F165192}" type="slidenum">
              <a:rPr lang="en-US" altLang="en-US" sz="1800">
                <a:latin typeface="Comic Sans MS" panose="030F0702030302020204" pitchFamily="66" charset="0"/>
              </a:rPr>
              <a:pPr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t>59</a:t>
            </a:fld>
            <a:endParaRPr lang="en-US" altLang="en-US" sz="1800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498810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894"/>
            <a:ext cx="12188825" cy="685621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A758BB61-F511-4BF9-9F4E-7E51D799F779}"/>
              </a:ext>
            </a:extLst>
          </p:cNvPr>
          <p:cNvSpPr/>
          <p:nvPr/>
        </p:nvSpPr>
        <p:spPr>
          <a:xfrm>
            <a:off x="11622402" y="5791200"/>
            <a:ext cx="5357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dirty="0">
                <a:solidFill>
                  <a:srgbClr val="4D5B6B"/>
                </a:solidFill>
              </a:rPr>
              <a:t>106</a:t>
            </a: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292194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2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F30827B4-DF33-4D9B-8437-41993985B3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741613" y="1295400"/>
            <a:ext cx="6399213" cy="4019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939" name="Slide Number Placeholder 2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98726E45-0A01-4F96-AC93-1801464D6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11580812" y="5791200"/>
            <a:ext cx="608013" cy="365125"/>
          </a:xfrm>
          <a:noFill/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FontTx/>
              <a:buNone/>
            </a:pPr>
            <a:fld id="{8547AF1A-84ED-427B-88E5-6758BC319DDD}" type="slidenum">
              <a:rPr lang="en-US" altLang="en-US" sz="1800">
                <a:latin typeface="Comic Sans MS" panose="030F0702030302020204" pitchFamily="66" charset="0"/>
              </a:rPr>
              <a:pPr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t>60</a:t>
            </a:fld>
            <a:endParaRPr lang="en-US" altLang="en-US" sz="180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54607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5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3EA8E9F4-3CD9-4AA7-A8DA-96A85CF3935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448594" y="355322"/>
            <a:ext cx="9829800" cy="838200"/>
          </a:xfrm>
        </p:spPr>
        <p:txBody>
          <a:bodyPr>
            <a:noAutofit/>
          </a:bodyPr>
          <a:lstStyle/>
          <a:p>
            <a:pPr algn="ctr">
              <a:defRPr/>
            </a:pPr>
            <a:r>
              <a:rPr lang="en-US" altLang="en-US" sz="3200" b="0" dirty="0">
                <a:solidFill>
                  <a:srgbClr val="0033C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Zero-Packed Data Has Replica Spectra</a:t>
            </a:r>
          </a:p>
        </p:txBody>
      </p:sp>
      <p:graphicFrame>
        <p:nvGraphicFramePr>
          <p:cNvPr id="104451" name="Object 4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3A75E30A-2625-475D-81D5-404319D3D4AF}"/>
              </a:ext>
            </a:extLst>
          </p:cNvPr>
          <p:cNvGraphicFramePr>
            <a:graphicFrameLocks noGrp="1" noChangeAspect="1"/>
          </p:cNvGraphicFramePr>
          <p:nvPr>
            <p:ph idx="1"/>
          </p:nvPr>
        </p:nvGraphicFramePr>
        <p:xfrm>
          <a:off x="2970213" y="1752600"/>
          <a:ext cx="6786563" cy="3657600"/>
        </p:xfrm>
        <a:graphic>
          <a:graphicData uri="http://schemas.openxmlformats.org/presentationml/2006/ole">
            <p:oleObj spid="_x0000_s175146" name="CorelDRAW" r:id="rId3" imgW="8788400" imgH="4737100" progId="">
              <p:embed/>
            </p:oleObj>
          </a:graphicData>
        </a:graphic>
      </p:graphicFrame>
      <p:sp>
        <p:nvSpPr>
          <p:cNvPr id="104452" name="Slide Number Placeholder 8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FE1D4BBE-224D-4D4E-88DB-44E2FB9F9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11558588" y="5819185"/>
            <a:ext cx="630237" cy="365125"/>
          </a:xfrm>
          <a:noFill/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FontTx/>
              <a:buNone/>
            </a:pPr>
            <a:fld id="{F9B4F4A0-772D-468F-93E1-CBD7B594AE77}" type="slidenum">
              <a:rPr lang="en-US" altLang="en-US" sz="1800">
                <a:latin typeface="Comic Sans MS" panose="030F0702030302020204" pitchFamily="66" charset="0"/>
              </a:rPr>
              <a:pPr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t>61</a:t>
            </a:fld>
            <a:endParaRPr lang="en-US" altLang="en-US" sz="1800" dirty="0">
              <a:latin typeface="Comic Sans MS" panose="030F0702030302020204" pitchFamily="66" charset="0"/>
            </a:endParaRPr>
          </a:p>
        </p:txBody>
      </p:sp>
      <p:sp>
        <p:nvSpPr>
          <p:cNvPr id="2" name="Text Box 7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0437D60D-2E9C-4B2B-8A0C-BD7263C9FF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85012" y="1828800"/>
            <a:ext cx="56938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r>
              <a:rPr lang="en-US" altLang="en-US" sz="18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x(n)</a:t>
            </a:r>
          </a:p>
        </p:txBody>
      </p:sp>
      <p:sp>
        <p:nvSpPr>
          <p:cNvPr id="97285" name="Text Box 8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20A1F6A0-0F6C-4422-BA49-71D484CB34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61213" y="3886200"/>
            <a:ext cx="251863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r>
              <a:rPr lang="en-US" altLang="en-US" sz="18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x(n), Zero Packed 1-to-3</a:t>
            </a:r>
          </a:p>
        </p:txBody>
      </p:sp>
      <p:sp>
        <p:nvSpPr>
          <p:cNvPr id="97286" name="Rectangle 9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83707B08-4196-4324-8FA6-16F789BA64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04013" y="2590800"/>
            <a:ext cx="62068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r>
              <a:rPr lang="en-US" altLang="en-US" sz="18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X(k)</a:t>
            </a:r>
          </a:p>
        </p:txBody>
      </p:sp>
      <p:sp>
        <p:nvSpPr>
          <p:cNvPr id="97287" name="Text Box 10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ABD6FA74-42CD-46E0-8D81-7764BB1274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40300" y="3392488"/>
            <a:ext cx="224933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r>
              <a:rPr lang="en-US" altLang="en-US" sz="18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Primary Nyquist Zone</a:t>
            </a:r>
          </a:p>
        </p:txBody>
      </p:sp>
      <p:sp>
        <p:nvSpPr>
          <p:cNvPr id="97288" name="Rectangle 11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7368D60F-1302-4BF0-BFF4-B15F9F14CA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99012" y="5638800"/>
            <a:ext cx="249299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r>
              <a:rPr lang="en-US" altLang="en-US" sz="18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3-Replica Nyquist Zones</a:t>
            </a: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4149683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5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BD61817F-EF3F-4C93-B6CD-1214191DF35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03412" y="228600"/>
            <a:ext cx="7772400" cy="533400"/>
          </a:xfrm>
        </p:spPr>
        <p:txBody>
          <a:bodyPr/>
          <a:lstStyle/>
          <a:p>
            <a:pPr algn="ctr">
              <a:defRPr/>
            </a:pPr>
            <a:r>
              <a:rPr lang="en-US" altLang="en-US" sz="2800" b="0" dirty="0">
                <a:solidFill>
                  <a:srgbClr val="0A0C0E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Cooley-</a:t>
            </a:r>
            <a:r>
              <a:rPr lang="en-US" altLang="en-US" sz="2800" b="0" dirty="0" err="1">
                <a:solidFill>
                  <a:srgbClr val="0A0C0E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Tukey</a:t>
            </a:r>
            <a:r>
              <a:rPr lang="en-US" altLang="en-US" sz="2800" b="0" dirty="0">
                <a:solidFill>
                  <a:srgbClr val="0A0C0E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Index Mapping</a:t>
            </a:r>
          </a:p>
        </p:txBody>
      </p:sp>
      <p:graphicFrame>
        <p:nvGraphicFramePr>
          <p:cNvPr id="106499" name="Object 4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97594908-6215-48FB-9809-B4B428445002}"/>
              </a:ext>
            </a:extLst>
          </p:cNvPr>
          <p:cNvGraphicFramePr>
            <a:graphicFrameLocks noGrp="1" noChangeAspect="1"/>
          </p:cNvGraphicFramePr>
          <p:nvPr>
            <p:ph idx="1"/>
          </p:nvPr>
        </p:nvGraphicFramePr>
        <p:xfrm>
          <a:off x="3503612" y="1274763"/>
          <a:ext cx="5029200" cy="5181600"/>
        </p:xfrm>
        <a:graphic>
          <a:graphicData uri="http://schemas.openxmlformats.org/presentationml/2006/ole">
            <p:oleObj spid="_x0000_s176171" name="Equation" r:id="rId3" imgW="3771900" imgH="3886200" progId="">
              <p:embed/>
            </p:oleObj>
          </a:graphicData>
        </a:graphic>
      </p:graphicFrame>
      <p:sp>
        <p:nvSpPr>
          <p:cNvPr id="106500" name="Slide Number Placeholder 3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B1586DFC-5998-41F7-B13D-3BACB86B3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11506485" y="5715000"/>
            <a:ext cx="706437" cy="365125"/>
          </a:xfrm>
          <a:noFill/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FontTx/>
              <a:buNone/>
            </a:pPr>
            <a:fld id="{B2F9AF77-5C9F-4BC6-B80F-32F9A08F8E68}" type="slidenum">
              <a:rPr lang="en-US" altLang="en-US" sz="1800">
                <a:latin typeface="Comic Sans MS" panose="030F0702030302020204" pitchFamily="66" charset="0"/>
              </a:rPr>
              <a:pPr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t>62</a:t>
            </a:fld>
            <a:endParaRPr lang="en-US" altLang="en-US" sz="1800" dirty="0">
              <a:latin typeface="Comic Sans MS" panose="030F0702030302020204" pitchFamily="66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7910A47F-9851-46BC-BCA0-8B3FE47E538F}"/>
              </a:ext>
            </a:extLst>
          </p:cNvPr>
          <p:cNvSpPr txBox="1"/>
          <p:nvPr/>
        </p:nvSpPr>
        <p:spPr>
          <a:xfrm>
            <a:off x="1831617" y="685800"/>
            <a:ext cx="100498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Perform 3-to-1 Down Sample in Time to Alias Spectral Copies to a Single Copy</a:t>
            </a:r>
          </a:p>
        </p:txBody>
      </p:sp>
      <p:sp>
        <p:nvSpPr>
          <p:cNvPr id="3" name="Rectangle 2"/>
          <p:cNvSpPr/>
          <p:nvPr/>
        </p:nvSpPr>
        <p:spPr>
          <a:xfrm>
            <a:off x="1141412" y="4038600"/>
            <a:ext cx="3024077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dirty="0">
                <a:solidFill>
                  <a:srgbClr val="4D5B6B"/>
                </a:solidFill>
              </a:rPr>
              <a:t>Loading array by </a:t>
            </a:r>
            <a:r>
              <a:rPr lang="en-US" dirty="0" smtClean="0">
                <a:solidFill>
                  <a:srgbClr val="4D5B6B"/>
                </a:solidFill>
              </a:rPr>
              <a:t>columns</a:t>
            </a:r>
            <a:endParaRPr lang="en-US" dirty="0">
              <a:solidFill>
                <a:srgbClr val="4D5B6B"/>
              </a:solidFill>
            </a:endParaRPr>
          </a:p>
          <a:p>
            <a:pPr lvl="0"/>
            <a:r>
              <a:rPr lang="en-US" dirty="0" smtClean="0">
                <a:solidFill>
                  <a:srgbClr val="4D5B6B"/>
                </a:solidFill>
              </a:rPr>
              <a:t>advances time origin</a:t>
            </a:r>
            <a:r>
              <a:rPr lang="en-US" dirty="0">
                <a:solidFill>
                  <a:srgbClr val="4D5B6B"/>
                </a:solidFill>
              </a:rPr>
              <a:t>. There </a:t>
            </a:r>
            <a:r>
              <a:rPr lang="en-US" dirty="0" smtClean="0">
                <a:solidFill>
                  <a:srgbClr val="4D5B6B"/>
                </a:solidFill>
              </a:rPr>
              <a:t>is </a:t>
            </a:r>
            <a:r>
              <a:rPr lang="en-US" dirty="0">
                <a:solidFill>
                  <a:srgbClr val="4D5B6B"/>
                </a:solidFill>
              </a:rPr>
              <a:t>need </a:t>
            </a:r>
            <a:r>
              <a:rPr lang="en-US" dirty="0" smtClean="0">
                <a:solidFill>
                  <a:srgbClr val="4D5B6B"/>
                </a:solidFill>
              </a:rPr>
              <a:t>for frequency domain phase rotation </a:t>
            </a:r>
            <a:r>
              <a:rPr lang="en-US" dirty="0">
                <a:solidFill>
                  <a:srgbClr val="4D5B6B"/>
                </a:solidFill>
              </a:rPr>
              <a:t>to delay origin </a:t>
            </a:r>
            <a:r>
              <a:rPr lang="en-US" dirty="0" smtClean="0">
                <a:solidFill>
                  <a:srgbClr val="4D5B6B"/>
                </a:solidFill>
              </a:rPr>
              <a:t>back to </a:t>
            </a:r>
            <a:r>
              <a:rPr lang="en-US" dirty="0">
                <a:solidFill>
                  <a:srgbClr val="4D5B6B"/>
                </a:solidFill>
              </a:rPr>
              <a:t>its initial location! </a:t>
            </a:r>
          </a:p>
          <a:p>
            <a:pPr lvl="0"/>
            <a:r>
              <a:rPr lang="en-US" dirty="0" smtClean="0">
                <a:solidFill>
                  <a:srgbClr val="4D5B6B"/>
                </a:solidFill>
              </a:rPr>
              <a:t>Need </a:t>
            </a:r>
            <a:r>
              <a:rPr lang="en-US" dirty="0">
                <a:solidFill>
                  <a:srgbClr val="4D5B6B"/>
                </a:solidFill>
              </a:rPr>
              <a:t>twiddle factors. </a:t>
            </a:r>
          </a:p>
          <a:p>
            <a:pPr lvl="0"/>
            <a:r>
              <a:rPr lang="en-US" dirty="0" smtClean="0">
                <a:solidFill>
                  <a:srgbClr val="4D5B6B"/>
                </a:solidFill>
              </a:rPr>
              <a:t>Need </a:t>
            </a:r>
            <a:r>
              <a:rPr lang="en-US" dirty="0">
                <a:solidFill>
                  <a:srgbClr val="4D5B6B"/>
                </a:solidFill>
              </a:rPr>
              <a:t>Trig tables.</a:t>
            </a:r>
          </a:p>
          <a:p>
            <a:pPr lvl="0"/>
            <a:r>
              <a:rPr lang="en-US" dirty="0" smtClean="0">
                <a:solidFill>
                  <a:srgbClr val="4D5B6B"/>
                </a:solidFill>
              </a:rPr>
              <a:t>Need </a:t>
            </a:r>
            <a:r>
              <a:rPr lang="en-US" dirty="0">
                <a:solidFill>
                  <a:srgbClr val="4D5B6B"/>
                </a:solidFill>
              </a:rPr>
              <a:t>complex arithmetic. 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3486784" y="2212032"/>
            <a:ext cx="709729" cy="76200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5180012" y="5192762"/>
            <a:ext cx="0" cy="979438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5027612" y="3733800"/>
            <a:ext cx="990600" cy="76200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394885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2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3448DE4F-63B6-47DC-8A4A-325AF2858C5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055812" y="304800"/>
            <a:ext cx="8153400" cy="685800"/>
          </a:xfrm>
        </p:spPr>
        <p:txBody>
          <a:bodyPr>
            <a:normAutofit/>
          </a:bodyPr>
          <a:lstStyle/>
          <a:p>
            <a:pPr algn="ctr">
              <a:defRPr/>
            </a:pPr>
            <a:r>
              <a:rPr lang="en-US" altLang="en-US" sz="2800" b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Lexicographic (In Natural Order) Mapping</a:t>
            </a:r>
          </a:p>
        </p:txBody>
      </p:sp>
      <p:graphicFrame>
        <p:nvGraphicFramePr>
          <p:cNvPr id="107523" name="Object 12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E4FF3B90-CAF9-48A7-86C0-D0DE8E6FB806}"/>
              </a:ext>
            </a:extLst>
          </p:cNvPr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185418704"/>
              </p:ext>
            </p:extLst>
          </p:nvPr>
        </p:nvGraphicFramePr>
        <p:xfrm>
          <a:off x="2246312" y="995363"/>
          <a:ext cx="7086600" cy="5232400"/>
        </p:xfrm>
        <a:graphic>
          <a:graphicData uri="http://schemas.openxmlformats.org/presentationml/2006/ole">
            <p:oleObj spid="_x0000_s177193" name="CorelDRAW" r:id="rId3" imgW="9410700" imgH="6959600" progId="">
              <p:embed/>
            </p:oleObj>
          </a:graphicData>
        </a:graphic>
      </p:graphicFrame>
      <p:sp>
        <p:nvSpPr>
          <p:cNvPr id="107524" name="Slide Number Placeholder 7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57B02267-CE96-4541-9952-F6A97022A5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11582685" y="5715000"/>
            <a:ext cx="630237" cy="365125"/>
          </a:xfrm>
          <a:noFill/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FontTx/>
              <a:buNone/>
            </a:pPr>
            <a:fld id="{D6FB5608-3AF8-43D4-B01B-9C54708D02FB}" type="slidenum">
              <a:rPr lang="en-US" altLang="en-US" sz="1800">
                <a:latin typeface="Comic Sans MS" panose="030F0702030302020204" pitchFamily="66" charset="0"/>
              </a:rPr>
              <a:pPr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t>63</a:t>
            </a:fld>
            <a:endParaRPr lang="en-US" altLang="en-US" sz="1800" dirty="0">
              <a:latin typeface="Comic Sans MS" panose="030F0702030302020204" pitchFamily="66" charset="0"/>
            </a:endParaRPr>
          </a:p>
        </p:txBody>
      </p:sp>
      <p:sp>
        <p:nvSpPr>
          <p:cNvPr id="2" name="Text Box 7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D97FA65A-96B9-495E-AAAA-8B39AC61D2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8763" y="2403475"/>
            <a:ext cx="183896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r>
              <a:rPr lang="en-US" altLang="en-US" sz="1800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Load by Columns</a:t>
            </a:r>
          </a:p>
        </p:txBody>
      </p:sp>
      <p:sp>
        <p:nvSpPr>
          <p:cNvPr id="3" name="Text Box 8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B9D31F2C-AF32-418F-8489-D608CEF244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32612" y="2489200"/>
            <a:ext cx="173637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r>
              <a:rPr lang="en-US" altLang="en-US" sz="1800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Unload by Rows</a:t>
            </a:r>
          </a:p>
        </p:txBody>
      </p:sp>
      <p:sp>
        <p:nvSpPr>
          <p:cNvPr id="107527" name="Line 15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15D76D3E-D6CD-4095-9C97-6EE2C5102D5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779712" y="2857500"/>
            <a:ext cx="228600" cy="685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7528" name="Line 16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53C338CF-E640-445B-972D-BD9530EF1E2E}"/>
              </a:ext>
            </a:extLst>
          </p:cNvPr>
          <p:cNvSpPr>
            <a:spLocks noChangeShapeType="1"/>
          </p:cNvSpPr>
          <p:nvPr/>
        </p:nvSpPr>
        <p:spPr bwMode="auto">
          <a:xfrm>
            <a:off x="8399462" y="2889250"/>
            <a:ext cx="228600" cy="6096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0361" name="TextBox 2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18649A90-3EB8-4586-8455-C034337642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39240" y="1446213"/>
            <a:ext cx="2330959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  <a:defRPr/>
            </a:pPr>
            <a:r>
              <a:rPr lang="en-US" altLang="en-US" sz="1800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Transform by Rows</a:t>
            </a:r>
          </a:p>
          <a:p>
            <a:pPr algn="ctr">
              <a:spcBef>
                <a:spcPct val="0"/>
              </a:spcBef>
              <a:buFontTx/>
              <a:buNone/>
              <a:defRPr/>
            </a:pPr>
            <a:r>
              <a:rPr lang="en-US" altLang="en-US" sz="1800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Twiddle Rows</a:t>
            </a:r>
          </a:p>
          <a:p>
            <a:pPr algn="ctr">
              <a:spcBef>
                <a:spcPct val="0"/>
              </a:spcBef>
              <a:buFontTx/>
              <a:buNone/>
              <a:defRPr/>
            </a:pPr>
            <a:r>
              <a:rPr lang="en-US" altLang="en-US" sz="1800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Transform by Columns</a:t>
            </a:r>
          </a:p>
        </p:txBody>
      </p:sp>
      <p:sp>
        <p:nvSpPr>
          <p:cNvPr id="107530" name="Line 15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4BB8C3D2-9BCE-43CC-83D8-588ABEF6999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789612" y="2370138"/>
            <a:ext cx="0" cy="77311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63335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2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0425E4E9-0ADA-474A-B927-534188625F3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4212" y="152400"/>
            <a:ext cx="10668000" cy="914400"/>
          </a:xfrm>
        </p:spPr>
        <p:txBody>
          <a:bodyPr/>
          <a:lstStyle/>
          <a:p>
            <a:pPr algn="ctr">
              <a:defRPr/>
            </a:pPr>
            <a:r>
              <a:rPr lang="en-US" altLang="en-US" sz="2400" b="0" dirty="0">
                <a:solidFill>
                  <a:srgbClr val="0033C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Replica Spectra of Zero-Packed Data:</a:t>
            </a:r>
            <a:br>
              <a:rPr lang="en-US" altLang="en-US" sz="2400" b="0" dirty="0">
                <a:solidFill>
                  <a:srgbClr val="0033C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2400" b="0" dirty="0">
                <a:solidFill>
                  <a:srgbClr val="0033C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Perform 3-to-1 Down-Sample of Spectrum to Alias Zero-Packed Time Series</a:t>
            </a:r>
          </a:p>
        </p:txBody>
      </p:sp>
      <p:graphicFrame>
        <p:nvGraphicFramePr>
          <p:cNvPr id="128003" name="Object 4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E07679A7-C22D-413C-8F58-506FD3BFF91E}"/>
              </a:ext>
            </a:extLst>
          </p:cNvPr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592598572"/>
              </p:ext>
            </p:extLst>
          </p:nvPr>
        </p:nvGraphicFramePr>
        <p:xfrm>
          <a:off x="1903412" y="1295400"/>
          <a:ext cx="8229600" cy="3724275"/>
        </p:xfrm>
        <a:graphic>
          <a:graphicData uri="http://schemas.openxmlformats.org/presentationml/2006/ole">
            <p:oleObj spid="_x0000_s178218" name="CorelDRAW" r:id="rId3" imgW="9550400" imgH="4318000" progId="">
              <p:embed/>
            </p:oleObj>
          </a:graphicData>
        </a:graphic>
      </p:graphicFrame>
      <p:sp>
        <p:nvSpPr>
          <p:cNvPr id="128004" name="Slide Number Placeholder 4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14AE15DF-2E40-4591-8FB0-5308F38014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11579225" y="5715000"/>
            <a:ext cx="609600" cy="304800"/>
          </a:xfrm>
          <a:noFill/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FontTx/>
              <a:buNone/>
            </a:pPr>
            <a:fld id="{1219BC84-BAF5-4331-B6CF-AAA09341653C}" type="slidenum">
              <a:rPr lang="en-US" altLang="en-US" sz="1800">
                <a:latin typeface="Comic Sans MS" panose="030F0702030302020204" pitchFamily="66" charset="0"/>
              </a:rPr>
              <a:pPr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t>64</a:t>
            </a:fld>
            <a:endParaRPr lang="en-US" altLang="en-US" sz="1800">
              <a:latin typeface="Comic Sans MS" panose="030F0702030302020204" pitchFamily="66" charset="0"/>
            </a:endParaRPr>
          </a:p>
        </p:txBody>
      </p:sp>
      <p:sp>
        <p:nvSpPr>
          <p:cNvPr id="2" name="TextBox 3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8FD57796-228B-45C2-BB82-F588E4DE59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7012" y="5248275"/>
            <a:ext cx="4410951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r>
              <a:rPr lang="en-US" altLang="en-US" sz="1800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Earlier We Aliased the Spectral Copies by </a:t>
            </a:r>
          </a:p>
          <a:p>
            <a:pPr>
              <a:spcBef>
                <a:spcPct val="0"/>
              </a:spcBef>
              <a:buFontTx/>
              <a:buNone/>
              <a:defRPr/>
            </a:pPr>
            <a:r>
              <a:rPr lang="en-US" altLang="en-US" sz="1800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3-to-1 Down-Sample of the Time Series</a:t>
            </a:r>
          </a:p>
          <a:p>
            <a:pPr>
              <a:spcBef>
                <a:spcPct val="0"/>
              </a:spcBef>
              <a:buFontTx/>
              <a:buNone/>
              <a:defRPr/>
            </a:pPr>
            <a:r>
              <a:rPr lang="en-US" altLang="en-US" sz="1800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Here We take a Different Tack: </a:t>
            </a:r>
          </a:p>
          <a:p>
            <a:pPr>
              <a:spcBef>
                <a:spcPct val="0"/>
              </a:spcBef>
              <a:buFontTx/>
              <a:buNone/>
              <a:defRPr/>
            </a:pPr>
            <a:r>
              <a:rPr lang="en-US" altLang="en-US" sz="1800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 3-to-1 Down-Sample the Spectral Copies </a:t>
            </a:r>
          </a:p>
          <a:p>
            <a:pPr>
              <a:spcBef>
                <a:spcPct val="0"/>
              </a:spcBef>
              <a:buFontTx/>
              <a:buNone/>
              <a:defRPr/>
            </a:pPr>
            <a:r>
              <a:rPr lang="en-US" altLang="en-US" sz="1800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Alias the Zero-packed Time Samples  </a:t>
            </a: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4023646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2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1955FC87-7497-44C9-89E2-131F0A21865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03412" y="533400"/>
            <a:ext cx="7772400" cy="838200"/>
          </a:xfrm>
        </p:spPr>
        <p:txBody>
          <a:bodyPr/>
          <a:lstStyle/>
          <a:p>
            <a:pPr algn="ctr">
              <a:defRPr/>
            </a:pPr>
            <a:r>
              <a:rPr lang="en-US" altLang="en-US" sz="3200" b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Good-Thomas Index Mapping</a:t>
            </a:r>
          </a:p>
        </p:txBody>
      </p:sp>
      <p:graphicFrame>
        <p:nvGraphicFramePr>
          <p:cNvPr id="129027" name="Object 3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B4D3314C-5845-4F03-8CB4-6AF1E6A1601F}"/>
              </a:ext>
            </a:extLst>
          </p:cNvPr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45932449"/>
              </p:ext>
            </p:extLst>
          </p:nvPr>
        </p:nvGraphicFramePr>
        <p:xfrm>
          <a:off x="4013083" y="1910557"/>
          <a:ext cx="4845050" cy="4632325"/>
        </p:xfrm>
        <a:graphic>
          <a:graphicData uri="http://schemas.openxmlformats.org/presentationml/2006/ole">
            <p:oleObj spid="_x0000_s179242" name="Equation" r:id="rId3" imgW="4038600" imgH="3860800" progId="">
              <p:embed/>
            </p:oleObj>
          </a:graphicData>
        </a:graphic>
      </p:graphicFrame>
      <p:sp>
        <p:nvSpPr>
          <p:cNvPr id="129028" name="Slide Number Placeholder 9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DE967F02-769F-43E8-B858-7B78AAD521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 rot="16200000">
            <a:off x="9968707" y="6360320"/>
            <a:ext cx="630237" cy="365125"/>
          </a:xfrm>
          <a:noFill/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FontTx/>
              <a:buNone/>
            </a:pPr>
            <a:fld id="{6C166A9C-FBA4-4E5F-9ACB-2348BE938BE4}" type="slidenum">
              <a:rPr lang="en-US" altLang="en-US" sz="1800">
                <a:latin typeface="Comic Sans MS" panose="030F0702030302020204" pitchFamily="66" charset="0"/>
              </a:rPr>
              <a:pPr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t>65</a:t>
            </a:fld>
            <a:endParaRPr lang="en-US" altLang="en-US" sz="1800">
              <a:latin typeface="Comic Sans MS" panose="030F0702030302020204" pitchFamily="66" charset="0"/>
            </a:endParaRPr>
          </a:p>
        </p:txBody>
      </p:sp>
      <p:sp>
        <p:nvSpPr>
          <p:cNvPr id="129029" name="Line 5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E2DBAB34-0B68-4D00-B23C-1EEE97CDCD9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332412" y="4114800"/>
            <a:ext cx="0" cy="838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9030" name="Line 7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79AC50A2-DDA3-42E2-BD04-E7F9FB9A2F2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780212" y="4114800"/>
            <a:ext cx="0" cy="838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9031" name="Line 8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DBB3DCE8-2380-4607-9CBA-2117844AD94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877714" y="4038600"/>
            <a:ext cx="0" cy="990600"/>
          </a:xfrm>
          <a:prstGeom prst="line">
            <a:avLst/>
          </a:prstGeom>
          <a:noFill/>
          <a:ln w="28575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9032" name="Line 9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41900F12-0A57-4842-8F90-9C1DA4DB652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380412" y="4076700"/>
            <a:ext cx="0" cy="762000"/>
          </a:xfrm>
          <a:prstGeom prst="line">
            <a:avLst/>
          </a:prstGeom>
          <a:noFill/>
          <a:ln w="28575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45064" name="Picture 11" descr="Front Cover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CE1E9C09-754C-4217-80C7-6D71CAC620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231311" y="3844926"/>
            <a:ext cx="1435100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065" name="TextBox 10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D546845E-75E0-4D68-854D-2B58E60F34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31311" y="2834482"/>
            <a:ext cx="1628776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r>
              <a:rPr lang="en-US" altLang="en-US" sz="18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Good-Thomas</a:t>
            </a:r>
          </a:p>
          <a:p>
            <a:pPr>
              <a:spcBef>
                <a:spcPct val="0"/>
              </a:spcBef>
              <a:buFontTx/>
              <a:buNone/>
              <a:defRPr/>
            </a:pPr>
            <a:r>
              <a:rPr lang="en-US" altLang="en-US" sz="18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 opposed to</a:t>
            </a:r>
          </a:p>
          <a:p>
            <a:pPr>
              <a:spcBef>
                <a:spcPct val="0"/>
              </a:spcBef>
              <a:buFontTx/>
              <a:buNone/>
              <a:defRPr/>
            </a:pPr>
            <a:r>
              <a:rPr lang="en-US" altLang="en-US" sz="18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Odd-Thomas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6522" y="2922538"/>
            <a:ext cx="2820837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Loading array by Bishop’s</a:t>
            </a:r>
          </a:p>
          <a:p>
            <a:r>
              <a:rPr lang="en-US" dirty="0" smtClean="0"/>
              <a:t>tour does not advance time</a:t>
            </a:r>
          </a:p>
          <a:p>
            <a:r>
              <a:rPr lang="en-US" dirty="0" smtClean="0"/>
              <a:t>origin. There is no need for </a:t>
            </a:r>
          </a:p>
          <a:p>
            <a:r>
              <a:rPr lang="en-US" dirty="0" smtClean="0"/>
              <a:t>frequency domain phase</a:t>
            </a:r>
          </a:p>
          <a:p>
            <a:r>
              <a:rPr lang="en-US" dirty="0" smtClean="0"/>
              <a:t>rotation to delay origin back</a:t>
            </a:r>
          </a:p>
          <a:p>
            <a:r>
              <a:rPr lang="en-US" dirty="0" smtClean="0"/>
              <a:t>to its initial location! </a:t>
            </a:r>
          </a:p>
          <a:p>
            <a:r>
              <a:rPr lang="en-US" dirty="0" smtClean="0"/>
              <a:t>No twiddle factors</a:t>
            </a:r>
            <a:r>
              <a:rPr lang="en-US" dirty="0"/>
              <a:t>.</a:t>
            </a:r>
            <a:r>
              <a:rPr lang="en-US" dirty="0" smtClean="0"/>
              <a:t> </a:t>
            </a:r>
          </a:p>
          <a:p>
            <a:r>
              <a:rPr lang="en-US" dirty="0" smtClean="0"/>
              <a:t>No Trig tables.</a:t>
            </a:r>
          </a:p>
          <a:p>
            <a:r>
              <a:rPr lang="en-US" dirty="0" smtClean="0"/>
              <a:t>No complex arithmetic. 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4013083" y="2743200"/>
            <a:ext cx="709729" cy="76200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375909" y="5465763"/>
            <a:ext cx="947103" cy="76200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312063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2000"/>
                                        <p:tgtEl>
                                          <p:spTgt spid="450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2000"/>
                                        <p:tgtEl>
                                          <p:spTgt spid="450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2000"/>
                                        <p:tgtEl>
                                          <p:spTgt spid="450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3000"/>
                                        <p:tgtEl>
                                          <p:spTgt spid="450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0050" name="Object 10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22A33A1A-0EAE-43AA-8A24-B5C6386D6DE0}"/>
              </a:ext>
            </a:extLst>
          </p:cNvPr>
          <p:cNvGraphicFramePr>
            <a:graphicFrameLocks noGrp="1" noChangeAspect="1"/>
          </p:cNvGraphicFramePr>
          <p:nvPr>
            <p:ph/>
          </p:nvPr>
        </p:nvGraphicFramePr>
        <p:xfrm>
          <a:off x="1979612" y="557214"/>
          <a:ext cx="8153400" cy="5972175"/>
        </p:xfrm>
        <a:graphic>
          <a:graphicData uri="http://schemas.openxmlformats.org/presentationml/2006/ole">
            <p:oleObj spid="_x0000_s180265" name="CorelDRAW" r:id="rId3" imgW="9442704" imgH="6918960" progId="">
              <p:embed/>
            </p:oleObj>
          </a:graphicData>
        </a:graphic>
      </p:graphicFrame>
      <p:sp>
        <p:nvSpPr>
          <p:cNvPr id="130051" name="Slide Number Placeholder 7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83A1CDB8-0139-41CD-B57A-725FE3E4C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11541589" y="5715000"/>
            <a:ext cx="630237" cy="365125"/>
          </a:xfrm>
          <a:noFill/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FontTx/>
              <a:buNone/>
            </a:pPr>
            <a:fld id="{054F6F27-E2D1-4273-9383-465734448B29}" type="slidenum">
              <a:rPr lang="en-US" altLang="en-US" sz="1800">
                <a:latin typeface="Comic Sans MS" panose="030F0702030302020204" pitchFamily="66" charset="0"/>
              </a:rPr>
              <a:pPr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t>66</a:t>
            </a:fld>
            <a:endParaRPr lang="en-US" altLang="en-US" sz="1800" dirty="0">
              <a:latin typeface="Comic Sans MS" panose="030F0702030302020204" pitchFamily="66" charset="0"/>
            </a:endParaRPr>
          </a:p>
        </p:txBody>
      </p:sp>
      <p:sp>
        <p:nvSpPr>
          <p:cNvPr id="2" name="Rectangle 4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2A4A2CE3-9874-408C-A9AD-6E71323716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3412" y="66675"/>
            <a:ext cx="8153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  <a:defRPr/>
            </a:pP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Residue Input (Chinese Remainder Theorem) Mapping, </a:t>
            </a:r>
            <a:b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Some other Theorem Output Mapping</a:t>
            </a:r>
          </a:p>
        </p:txBody>
      </p:sp>
      <p:sp>
        <p:nvSpPr>
          <p:cNvPr id="122884" name="Text Box 5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FFDB90FA-EBA8-4A02-BDBC-3C8C52776C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17813" y="1981201"/>
            <a:ext cx="1478931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r>
              <a:rPr lang="en-US" altLang="en-US" sz="1800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Load by </a:t>
            </a:r>
          </a:p>
          <a:p>
            <a:pPr>
              <a:spcBef>
                <a:spcPct val="0"/>
              </a:spcBef>
              <a:buFontTx/>
              <a:buNone/>
              <a:defRPr/>
            </a:pPr>
            <a:r>
              <a:rPr lang="en-US" altLang="en-US" sz="1800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Bishop’s Tour</a:t>
            </a:r>
          </a:p>
        </p:txBody>
      </p:sp>
      <p:sp>
        <p:nvSpPr>
          <p:cNvPr id="122885" name="Text Box 6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691A714D-293B-4184-A535-F12C30EDE1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70813" y="2028826"/>
            <a:ext cx="1466107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r>
              <a:rPr lang="en-US" altLang="en-US" sz="1800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Unload by </a:t>
            </a:r>
          </a:p>
          <a:p>
            <a:pPr>
              <a:spcBef>
                <a:spcPct val="0"/>
              </a:spcBef>
              <a:buFontTx/>
              <a:buNone/>
              <a:defRPr/>
            </a:pPr>
            <a:r>
              <a:rPr lang="en-US" altLang="en-US" sz="1800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Knight’s Tour</a:t>
            </a:r>
          </a:p>
        </p:txBody>
      </p:sp>
      <p:sp>
        <p:nvSpPr>
          <p:cNvPr id="130055" name="Line 8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88F81F44-F911-4C7A-ABBB-B06035E4236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703512" y="2670175"/>
            <a:ext cx="228600" cy="685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0056" name="Line 9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EAC0A62A-83A5-4629-8CF0-C07E6A3511AF}"/>
              </a:ext>
            </a:extLst>
          </p:cNvPr>
          <p:cNvSpPr>
            <a:spLocks noChangeShapeType="1"/>
          </p:cNvSpPr>
          <p:nvPr/>
        </p:nvSpPr>
        <p:spPr bwMode="auto">
          <a:xfrm>
            <a:off x="9166225" y="2670175"/>
            <a:ext cx="228600" cy="6096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247225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Title 1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0706686D-3F81-4FC1-A312-4BDBF4D669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3959" y="228600"/>
            <a:ext cx="6019800" cy="838200"/>
          </a:xfrm>
        </p:spPr>
        <p:txBody>
          <a:bodyPr/>
          <a:lstStyle/>
          <a:p>
            <a:pPr algn="ctr">
              <a:defRPr/>
            </a:pPr>
            <a:r>
              <a:rPr lang="en-US" altLang="en-US" sz="2400" b="0" dirty="0">
                <a:solidFill>
                  <a:srgbClr val="0033CC"/>
                </a:solidFill>
                <a:effectLst/>
                <a:latin typeface="+mn-lt"/>
                <a:cs typeface="Times New Roman" pitchFamily="18" charset="0"/>
              </a:rPr>
              <a:t>Comparison of FFT Algorithms </a:t>
            </a:r>
            <a:br>
              <a:rPr lang="en-US" altLang="en-US" sz="2400" b="0" dirty="0">
                <a:solidFill>
                  <a:srgbClr val="0033CC"/>
                </a:solidFill>
                <a:effectLst/>
                <a:latin typeface="+mn-lt"/>
                <a:cs typeface="Times New Roman" pitchFamily="18" charset="0"/>
              </a:rPr>
            </a:br>
            <a:r>
              <a:rPr lang="en-US" altLang="en-US" sz="2400" b="0" dirty="0">
                <a:solidFill>
                  <a:srgbClr val="0033CC"/>
                </a:solidFill>
                <a:effectLst/>
                <a:latin typeface="+mn-lt"/>
                <a:cs typeface="Times New Roman" pitchFamily="18" charset="0"/>
              </a:rPr>
              <a:t>(Complex Input Data)</a:t>
            </a:r>
          </a:p>
        </p:txBody>
      </p:sp>
      <p:sp>
        <p:nvSpPr>
          <p:cNvPr id="156675" name="Slide Number Placeholder 5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23C556EC-B430-48D8-A337-14A39E1D8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11553574" y="5638800"/>
            <a:ext cx="630238" cy="457200"/>
          </a:xfrm>
          <a:noFill/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FontTx/>
              <a:buNone/>
            </a:pPr>
            <a:fld id="{2384B5B4-C719-4032-870E-E5B21568BA84}" type="slidenum">
              <a:rPr lang="en-US" altLang="en-US" sz="1800">
                <a:latin typeface="Comic Sans MS" panose="030F0702030302020204" pitchFamily="66" charset="0"/>
              </a:rPr>
              <a:pPr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t>67</a:t>
            </a:fld>
            <a:endParaRPr lang="en-US" altLang="en-US" sz="1800" dirty="0">
              <a:latin typeface="Comic Sans MS" panose="030F0702030302020204" pitchFamily="66" charset="0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85248689-2296-46B8-ADBF-6C874934DD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248399945"/>
              </p:ext>
            </p:extLst>
          </p:nvPr>
        </p:nvGraphicFramePr>
        <p:xfrm>
          <a:off x="1969060" y="1828800"/>
          <a:ext cx="8229599" cy="3965570"/>
        </p:xfrm>
        <a:graphic>
          <a:graphicData uri="http://schemas.openxmlformats.org/drawingml/2006/table">
            <a:tbl>
              <a:tblPr/>
              <a:tblGrid>
                <a:gridCol w="1175657">
                  <a:extLst>
                    <a:ext uri="{9D8B030D-6E8A-4147-A177-3AD203B41FA5}">
                      <a16:col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val="20000"/>
                    </a:ext>
                  </a:extLst>
                </a:gridCol>
                <a:gridCol w="1175657">
                  <a:extLst>
                    <a:ext uri="{9D8B030D-6E8A-4147-A177-3AD203B41FA5}">
                      <a16:col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val="20001"/>
                    </a:ext>
                  </a:extLst>
                </a:gridCol>
                <a:gridCol w="1175657">
                  <a:extLst>
                    <a:ext uri="{9D8B030D-6E8A-4147-A177-3AD203B41FA5}">
                      <a16:col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val="20002"/>
                    </a:ext>
                  </a:extLst>
                </a:gridCol>
                <a:gridCol w="1175657">
                  <a:extLst>
                    <a:ext uri="{9D8B030D-6E8A-4147-A177-3AD203B41FA5}">
                      <a16:col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val="20003"/>
                    </a:ext>
                  </a:extLst>
                </a:gridCol>
                <a:gridCol w="1240972">
                  <a:extLst>
                    <a:ext uri="{9D8B030D-6E8A-4147-A177-3AD203B41FA5}">
                      <a16:col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val="20004"/>
                    </a:ext>
                  </a:extLst>
                </a:gridCol>
                <a:gridCol w="1110342">
                  <a:extLst>
                    <a:ext uri="{9D8B030D-6E8A-4147-A177-3AD203B41FA5}">
                      <a16:col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val="20005"/>
                    </a:ext>
                  </a:extLst>
                </a:gridCol>
                <a:gridCol w="1175657">
                  <a:extLst>
                    <a:ext uri="{9D8B030D-6E8A-4147-A177-3AD203B41FA5}">
                      <a16:col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val="20006"/>
                    </a:ext>
                  </a:extLst>
                </a:gridCol>
              </a:tblGrid>
              <a:tr h="31995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33CC"/>
                          </a:solidFill>
                          <a:latin typeface="Calibri"/>
                          <a:ea typeface="Calibri"/>
                          <a:cs typeface="Times New Roman"/>
                        </a:rPr>
                        <a:t>Block length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33CC"/>
                          </a:solidFill>
                          <a:latin typeface="Calibri"/>
                          <a:ea typeface="Calibri"/>
                          <a:cs typeface="Times New Roman"/>
                        </a:rPr>
                        <a:t>Factors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33CC"/>
                          </a:solidFill>
                          <a:latin typeface="Calibri"/>
                          <a:ea typeface="Calibri"/>
                          <a:cs typeface="Times New Roman"/>
                        </a:rPr>
                        <a:t>Real Mult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33CC"/>
                          </a:solidFill>
                          <a:latin typeface="Calibri"/>
                          <a:ea typeface="Calibri"/>
                          <a:cs typeface="Times New Roman"/>
                        </a:rPr>
                        <a:t>Real Adds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33CC"/>
                          </a:solidFill>
                          <a:latin typeface="Calibri"/>
                          <a:ea typeface="Calibri"/>
                          <a:cs typeface="Times New Roman"/>
                        </a:rPr>
                        <a:t>Block Length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33CC"/>
                          </a:solidFill>
                          <a:latin typeface="Calibri"/>
                          <a:ea typeface="Calibri"/>
                          <a:cs typeface="Times New Roman"/>
                        </a:rPr>
                        <a:t>Real Mult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33CC"/>
                          </a:solidFill>
                          <a:latin typeface="Calibri"/>
                          <a:ea typeface="Calibri"/>
                          <a:cs typeface="Times New Roman"/>
                        </a:rPr>
                        <a:t>Real Adds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val="10000"/>
                  </a:ext>
                </a:extLst>
              </a:tr>
              <a:tr h="28043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33CC"/>
                          </a:solidFill>
                          <a:latin typeface="Calibri"/>
                          <a:ea typeface="Calibri"/>
                          <a:cs typeface="Times New Roman"/>
                        </a:rPr>
                        <a:t>30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33CC"/>
                          </a:solidFill>
                          <a:latin typeface="Calibri"/>
                          <a:ea typeface="Calibri"/>
                          <a:cs typeface="Times New Roman"/>
                        </a:rPr>
                        <a:t>2x3x5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33CC"/>
                          </a:solidFill>
                          <a:latin typeface="Calibri"/>
                          <a:ea typeface="Calibri"/>
                          <a:cs typeface="Times New Roman"/>
                        </a:rPr>
                        <a:t>72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33CC"/>
                          </a:solidFill>
                          <a:latin typeface="Calibri"/>
                          <a:ea typeface="Calibri"/>
                          <a:cs typeface="Times New Roman"/>
                        </a:rPr>
                        <a:t>384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33CC"/>
                          </a:solidFill>
                          <a:latin typeface="Calibri"/>
                          <a:ea typeface="Calibri"/>
                          <a:cs typeface="Times New Roman"/>
                        </a:rPr>
                        <a:t>32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33CC"/>
                          </a:solidFill>
                          <a:latin typeface="Calibri"/>
                          <a:ea typeface="Calibri"/>
                          <a:cs typeface="Times New Roman"/>
                        </a:rPr>
                        <a:t>320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33CC"/>
                          </a:solidFill>
                          <a:latin typeface="Calibri"/>
                          <a:ea typeface="Calibri"/>
                          <a:cs typeface="Times New Roman"/>
                        </a:rPr>
                        <a:t>480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val="10001"/>
                  </a:ext>
                </a:extLst>
              </a:tr>
              <a:tr h="28043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33CC"/>
                          </a:solidFill>
                          <a:latin typeface="Calibri"/>
                          <a:ea typeface="Calibri"/>
                          <a:cs typeface="Times New Roman"/>
                        </a:rPr>
                        <a:t>48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33CC"/>
                          </a:solidFill>
                          <a:latin typeface="Calibri"/>
                          <a:ea typeface="Calibri"/>
                          <a:cs typeface="Times New Roman"/>
                        </a:rPr>
                        <a:t>3x16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33CC"/>
                          </a:solidFill>
                          <a:latin typeface="Calibri"/>
                          <a:ea typeface="Calibri"/>
                          <a:cs typeface="Times New Roman"/>
                        </a:rPr>
                        <a:t>92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33CC"/>
                          </a:solidFill>
                          <a:latin typeface="Calibri"/>
                          <a:ea typeface="Calibri"/>
                          <a:cs typeface="Times New Roman"/>
                        </a:rPr>
                        <a:t>636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>
                        <a:solidFill>
                          <a:srgbClr val="0033CC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>
                        <a:solidFill>
                          <a:srgbClr val="0033CC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>
                        <a:solidFill>
                          <a:srgbClr val="0033CC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val="10002"/>
                  </a:ext>
                </a:extLst>
              </a:tr>
              <a:tr h="28043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33CC"/>
                          </a:solidFill>
                          <a:latin typeface="Calibri"/>
                          <a:ea typeface="Calibri"/>
                          <a:cs typeface="Times New Roman"/>
                        </a:rPr>
                        <a:t>60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33CC"/>
                          </a:solidFill>
                          <a:latin typeface="Calibri"/>
                          <a:ea typeface="Calibri"/>
                          <a:cs typeface="Times New Roman"/>
                        </a:rPr>
                        <a:t>3x4x5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33CC"/>
                          </a:solidFill>
                          <a:latin typeface="Calibri"/>
                          <a:ea typeface="Calibri"/>
                          <a:cs typeface="Times New Roman"/>
                        </a:rPr>
                        <a:t>144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33CC"/>
                          </a:solidFill>
                          <a:latin typeface="Calibri"/>
                          <a:ea typeface="Calibri"/>
                          <a:cs typeface="Times New Roman"/>
                        </a:rPr>
                        <a:t>888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33CC"/>
                          </a:solidFill>
                          <a:latin typeface="Calibri"/>
                          <a:ea typeface="Calibri"/>
                          <a:cs typeface="Times New Roman"/>
                        </a:rPr>
                        <a:t>64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33CC"/>
                          </a:solidFill>
                          <a:latin typeface="Calibri"/>
                          <a:ea typeface="Calibri"/>
                          <a:cs typeface="Times New Roman"/>
                        </a:rPr>
                        <a:t>768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33CC"/>
                          </a:solidFill>
                          <a:latin typeface="Calibri"/>
                          <a:ea typeface="Calibri"/>
                          <a:cs typeface="Times New Roman"/>
                        </a:rPr>
                        <a:t>1,152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val="10003"/>
                  </a:ext>
                </a:extLst>
              </a:tr>
              <a:tr h="28043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33CC"/>
                          </a:solidFill>
                          <a:latin typeface="Calibri"/>
                          <a:ea typeface="Calibri"/>
                          <a:cs typeface="Times New Roman"/>
                        </a:rPr>
                        <a:t>91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33CC"/>
                          </a:solidFill>
                          <a:latin typeface="Calibri"/>
                          <a:ea typeface="Calibri"/>
                          <a:cs typeface="Times New Roman"/>
                        </a:rPr>
                        <a:t>7x13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33CC"/>
                          </a:solidFill>
                          <a:latin typeface="Calibri"/>
                          <a:ea typeface="Calibri"/>
                          <a:cs typeface="Times New Roman"/>
                        </a:rPr>
                        <a:t>318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33CC"/>
                          </a:solidFill>
                          <a:latin typeface="Calibri"/>
                          <a:ea typeface="Calibri"/>
                          <a:cs typeface="Times New Roman"/>
                        </a:rPr>
                        <a:t>2,648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solidFill>
                          <a:srgbClr val="0033CC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>
                        <a:solidFill>
                          <a:srgbClr val="0033CC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>
                        <a:solidFill>
                          <a:srgbClr val="0033CC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val="10004"/>
                  </a:ext>
                </a:extLst>
              </a:tr>
              <a:tr h="28043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33CC"/>
                          </a:solidFill>
                          <a:latin typeface="Calibri"/>
                          <a:ea typeface="Calibri"/>
                          <a:cs typeface="Times New Roman"/>
                        </a:rPr>
                        <a:t>120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33CC"/>
                          </a:solidFill>
                          <a:latin typeface="Calibri"/>
                          <a:ea typeface="Calibri"/>
                          <a:cs typeface="Times New Roman"/>
                        </a:rPr>
                        <a:t>3x5x8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33CC"/>
                          </a:solidFill>
                          <a:latin typeface="Calibri"/>
                          <a:ea typeface="Calibri"/>
                          <a:cs typeface="Times New Roman"/>
                        </a:rPr>
                        <a:t>288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33CC"/>
                          </a:solidFill>
                          <a:latin typeface="Calibri"/>
                          <a:ea typeface="Calibri"/>
                          <a:cs typeface="Times New Roman"/>
                        </a:rPr>
                        <a:t>2,076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33CC"/>
                          </a:solidFill>
                          <a:latin typeface="Calibri"/>
                          <a:ea typeface="Calibri"/>
                          <a:cs typeface="Times New Roman"/>
                        </a:rPr>
                        <a:t>128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33CC"/>
                          </a:solidFill>
                          <a:latin typeface="Calibri"/>
                          <a:ea typeface="Calibri"/>
                          <a:cs typeface="Times New Roman"/>
                        </a:rPr>
                        <a:t>1,792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33CC"/>
                          </a:solidFill>
                          <a:latin typeface="Calibri"/>
                          <a:ea typeface="Calibri"/>
                          <a:cs typeface="Times New Roman"/>
                        </a:rPr>
                        <a:t>2,688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val="10005"/>
                  </a:ext>
                </a:extLst>
              </a:tr>
              <a:tr h="28043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33CC"/>
                          </a:solidFill>
                          <a:latin typeface="Calibri"/>
                          <a:ea typeface="Calibri"/>
                          <a:cs typeface="Times New Roman"/>
                        </a:rPr>
                        <a:t>168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33CC"/>
                          </a:solidFill>
                          <a:latin typeface="Calibri"/>
                          <a:ea typeface="Calibri"/>
                          <a:cs typeface="Times New Roman"/>
                        </a:rPr>
                        <a:t>3x7x8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33CC"/>
                          </a:solidFill>
                          <a:latin typeface="Calibri"/>
                          <a:ea typeface="Calibri"/>
                          <a:cs typeface="Times New Roman"/>
                        </a:rPr>
                        <a:t>432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33CC"/>
                          </a:solidFill>
                          <a:latin typeface="Calibri"/>
                          <a:ea typeface="Calibri"/>
                          <a:cs typeface="Times New Roman"/>
                        </a:rPr>
                        <a:t>3,492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>
                        <a:solidFill>
                          <a:srgbClr val="0033CC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solidFill>
                          <a:srgbClr val="0033CC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>
                        <a:solidFill>
                          <a:srgbClr val="0033CC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val="10006"/>
                  </a:ext>
                </a:extLst>
              </a:tr>
              <a:tr h="28043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33CC"/>
                          </a:solidFill>
                          <a:latin typeface="Calibri"/>
                          <a:ea typeface="Calibri"/>
                          <a:cs typeface="Times New Roman"/>
                        </a:rPr>
                        <a:t>240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33CC"/>
                          </a:solidFill>
                          <a:latin typeface="Calibri"/>
                          <a:ea typeface="Calibri"/>
                          <a:cs typeface="Times New Roman"/>
                        </a:rPr>
                        <a:t>3x5x16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33CC"/>
                          </a:solidFill>
                          <a:latin typeface="Calibri"/>
                          <a:ea typeface="Calibri"/>
                          <a:cs typeface="Times New Roman"/>
                        </a:rPr>
                        <a:t>648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33CC"/>
                          </a:solidFill>
                          <a:latin typeface="Calibri"/>
                          <a:ea typeface="Calibri"/>
                          <a:cs typeface="Times New Roman"/>
                        </a:rPr>
                        <a:t>5,012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33CC"/>
                          </a:solidFill>
                          <a:latin typeface="Calibri"/>
                          <a:ea typeface="Calibri"/>
                          <a:cs typeface="Times New Roman"/>
                        </a:rPr>
                        <a:t>256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33CC"/>
                          </a:solidFill>
                          <a:latin typeface="Calibri"/>
                          <a:ea typeface="Calibri"/>
                          <a:cs typeface="Times New Roman"/>
                        </a:rPr>
                        <a:t>4,096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33CC"/>
                          </a:solidFill>
                          <a:latin typeface="Calibri"/>
                          <a:ea typeface="Calibri"/>
                          <a:cs typeface="Times New Roman"/>
                        </a:rPr>
                        <a:t>6,144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val="10007"/>
                  </a:ext>
                </a:extLst>
              </a:tr>
              <a:tr h="28043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33CC"/>
                          </a:solidFill>
                          <a:latin typeface="Calibri"/>
                          <a:ea typeface="Calibri"/>
                          <a:cs typeface="Times New Roman"/>
                        </a:rPr>
                        <a:t>420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33CC"/>
                          </a:solidFill>
                          <a:latin typeface="Calibri"/>
                          <a:ea typeface="Calibri"/>
                          <a:cs typeface="Times New Roman"/>
                        </a:rPr>
                        <a:t>3x4x5x7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33CC"/>
                          </a:solidFill>
                          <a:latin typeface="Calibri"/>
                          <a:ea typeface="Calibri"/>
                          <a:cs typeface="Times New Roman"/>
                        </a:rPr>
                        <a:t>1,296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33CC"/>
                          </a:solidFill>
                          <a:latin typeface="Calibri"/>
                          <a:ea typeface="Calibri"/>
                          <a:cs typeface="Times New Roman"/>
                        </a:rPr>
                        <a:t>11,352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solidFill>
                          <a:srgbClr val="0033CC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solidFill>
                          <a:srgbClr val="0033CC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solidFill>
                          <a:srgbClr val="0033CC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val="10008"/>
                  </a:ext>
                </a:extLst>
              </a:tr>
              <a:tr h="28043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33CC"/>
                          </a:solidFill>
                          <a:latin typeface="Calibri"/>
                          <a:ea typeface="Calibri"/>
                          <a:cs typeface="Times New Roman"/>
                        </a:rPr>
                        <a:t>504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33CC"/>
                          </a:solidFill>
                          <a:latin typeface="Calibri"/>
                          <a:ea typeface="Calibri"/>
                          <a:cs typeface="Times New Roman"/>
                        </a:rPr>
                        <a:t>7x8x9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33CC"/>
                          </a:solidFill>
                          <a:latin typeface="Calibri"/>
                          <a:ea typeface="Calibri"/>
                          <a:cs typeface="Times New Roman"/>
                        </a:rPr>
                        <a:t>1,584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33CC"/>
                          </a:solidFill>
                          <a:latin typeface="Calibri"/>
                          <a:ea typeface="Calibri"/>
                          <a:cs typeface="Times New Roman"/>
                        </a:rPr>
                        <a:t>14,642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33CC"/>
                          </a:solidFill>
                          <a:latin typeface="Calibri"/>
                          <a:ea typeface="Calibri"/>
                          <a:cs typeface="Times New Roman"/>
                        </a:rPr>
                        <a:t>512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33CC"/>
                          </a:solidFill>
                          <a:latin typeface="Calibri"/>
                          <a:ea typeface="Calibri"/>
                          <a:cs typeface="Times New Roman"/>
                        </a:rPr>
                        <a:t>9,216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33CC"/>
                          </a:solidFill>
                          <a:latin typeface="Calibri"/>
                          <a:ea typeface="Calibri"/>
                          <a:cs typeface="Times New Roman"/>
                        </a:rPr>
                        <a:t>6,144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val="10009"/>
                  </a:ext>
                </a:extLst>
              </a:tr>
              <a:tr h="28043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33CC"/>
                          </a:solidFill>
                          <a:latin typeface="Calibri"/>
                          <a:ea typeface="Calibri"/>
                          <a:cs typeface="Times New Roman"/>
                        </a:rPr>
                        <a:t>840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33CC"/>
                          </a:solidFill>
                          <a:latin typeface="Calibri"/>
                          <a:ea typeface="Calibri"/>
                          <a:cs typeface="Times New Roman"/>
                        </a:rPr>
                        <a:t>3x5x7x8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33CC"/>
                          </a:solidFill>
                          <a:latin typeface="Calibri"/>
                          <a:ea typeface="Calibri"/>
                          <a:cs typeface="Times New Roman"/>
                        </a:rPr>
                        <a:t>2,592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33CC"/>
                          </a:solidFill>
                          <a:latin typeface="Calibri"/>
                          <a:ea typeface="Calibri"/>
                          <a:cs typeface="Times New Roman"/>
                        </a:rPr>
                        <a:t>24,804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solidFill>
                          <a:srgbClr val="0033CC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solidFill>
                          <a:srgbClr val="0033CC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solidFill>
                          <a:srgbClr val="0033CC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val="10010"/>
                  </a:ext>
                </a:extLst>
              </a:tr>
              <a:tr h="28043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33CC"/>
                          </a:solidFill>
                          <a:latin typeface="Calibri"/>
                          <a:ea typeface="Calibri"/>
                          <a:cs typeface="Times New Roman"/>
                        </a:rPr>
                        <a:t>1,008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33CC"/>
                          </a:solidFill>
                          <a:latin typeface="Calibri"/>
                          <a:ea typeface="Calibri"/>
                          <a:cs typeface="Times New Roman"/>
                        </a:rPr>
                        <a:t>7x9x16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33CC"/>
                          </a:solidFill>
                          <a:latin typeface="Calibri"/>
                          <a:ea typeface="Calibri"/>
                          <a:cs typeface="Times New Roman"/>
                        </a:rPr>
                        <a:t>3,564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33CC"/>
                          </a:solidFill>
                          <a:latin typeface="Calibri"/>
                          <a:ea typeface="Calibri"/>
                          <a:cs typeface="Times New Roman"/>
                        </a:rPr>
                        <a:t>34,920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33CC"/>
                          </a:solidFill>
                          <a:latin typeface="Calibri"/>
                          <a:ea typeface="Calibri"/>
                          <a:cs typeface="Times New Roman"/>
                        </a:rPr>
                        <a:t>1,024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33CC"/>
                          </a:solidFill>
                          <a:latin typeface="Calibri"/>
                          <a:ea typeface="Calibri"/>
                          <a:cs typeface="Times New Roman"/>
                        </a:rPr>
                        <a:t>20,480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33CC"/>
                          </a:solidFill>
                          <a:latin typeface="Calibri"/>
                          <a:ea typeface="Calibri"/>
                          <a:cs typeface="Times New Roman"/>
                        </a:rPr>
                        <a:t>30,720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val="10011"/>
                  </a:ext>
                </a:extLst>
              </a:tr>
              <a:tr h="28043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33CC"/>
                          </a:solidFill>
                          <a:latin typeface="Calibri"/>
                          <a:ea typeface="Calibri"/>
                          <a:cs typeface="Times New Roman"/>
                        </a:rPr>
                        <a:t>2,520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33CC"/>
                          </a:solidFill>
                          <a:latin typeface="Calibri"/>
                          <a:ea typeface="Calibri"/>
                          <a:cs typeface="Times New Roman"/>
                        </a:rPr>
                        <a:t>5x7x8x9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33CC"/>
                          </a:solidFill>
                          <a:latin typeface="Calibri"/>
                          <a:ea typeface="Calibri"/>
                          <a:cs typeface="Times New Roman"/>
                        </a:rPr>
                        <a:t>9,504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33CC"/>
                          </a:solidFill>
                          <a:latin typeface="Calibri"/>
                          <a:ea typeface="Calibri"/>
                          <a:cs typeface="Times New Roman"/>
                        </a:rPr>
                        <a:t>100,188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33CC"/>
                          </a:solidFill>
                          <a:latin typeface="Calibri"/>
                          <a:ea typeface="Calibri"/>
                          <a:cs typeface="Times New Roman"/>
                        </a:rPr>
                        <a:t>2,048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33CC"/>
                          </a:solidFill>
                          <a:latin typeface="Calibri"/>
                          <a:ea typeface="Calibri"/>
                          <a:cs typeface="Times New Roman"/>
                        </a:rPr>
                        <a:t>45,056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33CC"/>
                          </a:solidFill>
                          <a:latin typeface="Calibri"/>
                          <a:ea typeface="Calibri"/>
                          <a:cs typeface="Times New Roman"/>
                        </a:rPr>
                        <a:t>67,584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val="10012"/>
                  </a:ext>
                </a:extLst>
              </a:tr>
              <a:tr h="28043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33CC"/>
                          </a:solidFill>
                          <a:latin typeface="Calibri"/>
                          <a:ea typeface="Calibri"/>
                          <a:cs typeface="Times New Roman"/>
                        </a:rPr>
                        <a:t>10,920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33CC"/>
                          </a:solidFill>
                          <a:latin typeface="Calibri"/>
                          <a:ea typeface="Calibri"/>
                          <a:cs typeface="Times New Roman"/>
                        </a:rPr>
                        <a:t>3 x5x7x8x13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33CC"/>
                          </a:solidFill>
                          <a:latin typeface="Calibri"/>
                          <a:ea typeface="Calibri"/>
                          <a:cs typeface="Times New Roman"/>
                        </a:rPr>
                        <a:t>38,760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33CC"/>
                          </a:solidFill>
                          <a:latin typeface="Calibri"/>
                          <a:ea typeface="Calibri"/>
                          <a:cs typeface="Times New Roman"/>
                        </a:rPr>
                        <a:t>320,196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33CC"/>
                          </a:solidFill>
                          <a:latin typeface="Calibri"/>
                          <a:ea typeface="Calibri"/>
                          <a:cs typeface="Times New Roman"/>
                        </a:rPr>
                        <a:t>8,192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33CC"/>
                          </a:solidFill>
                          <a:latin typeface="Calibri"/>
                          <a:ea typeface="Calibri"/>
                          <a:cs typeface="Times New Roman"/>
                        </a:rPr>
                        <a:t>212,992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33CC"/>
                          </a:solidFill>
                          <a:latin typeface="Calibri"/>
                          <a:ea typeface="Calibri"/>
                          <a:cs typeface="Times New Roman"/>
                        </a:rPr>
                        <a:t>319,488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val="10013"/>
                  </a:ext>
                </a:extLst>
              </a:tr>
            </a:tbl>
          </a:graphicData>
        </a:graphic>
      </p:graphicFrame>
      <p:sp>
        <p:nvSpPr>
          <p:cNvPr id="147581" name="TextBox 4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20B4B5F1-EC3B-4A0C-86A4-4A713CCD09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17812" y="1366043"/>
            <a:ext cx="299896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r>
              <a:rPr lang="en-US" altLang="en-US" sz="1800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Good-Thomas, </a:t>
            </a:r>
            <a:r>
              <a:rPr lang="en-US" altLang="en-US" sz="1800" dirty="0" err="1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Winograd</a:t>
            </a:r>
            <a:r>
              <a:rPr lang="en-US" altLang="en-US" sz="1800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FFT</a:t>
            </a:r>
          </a:p>
        </p:txBody>
      </p:sp>
      <p:sp>
        <p:nvSpPr>
          <p:cNvPr id="147582" name="TextBox 5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10DEC8D1-6623-477C-9F94-308F8D4EB6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80212" y="1366043"/>
            <a:ext cx="276697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r>
              <a:rPr lang="en-US" altLang="en-US" sz="1800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Radix-2 Cooley-</a:t>
            </a:r>
            <a:r>
              <a:rPr lang="en-US" altLang="en-US" sz="1800" dirty="0" err="1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Tukey</a:t>
            </a:r>
            <a:r>
              <a:rPr lang="en-US" altLang="en-US" sz="1800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FFT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3C349841-F985-411B-A320-31FF613BDF1C}"/>
              </a:ext>
            </a:extLst>
          </p:cNvPr>
          <p:cNvSpPr txBox="1"/>
          <p:nvPr/>
        </p:nvSpPr>
        <p:spPr>
          <a:xfrm>
            <a:off x="3092919" y="5911768"/>
            <a:ext cx="3267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A0C0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 Trig Table or Twiddle Factors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7DB096F2-1CA9-44B2-BA12-B9D853E4BB35}"/>
              </a:ext>
            </a:extLst>
          </p:cNvPr>
          <p:cNvSpPr txBox="1"/>
          <p:nvPr/>
        </p:nvSpPr>
        <p:spPr>
          <a:xfrm>
            <a:off x="3560711" y="6281100"/>
            <a:ext cx="2331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A0C0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&lt;4N Real Multiplies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0F2642F8-5EA2-474D-B28A-497BE7063008}"/>
              </a:ext>
            </a:extLst>
          </p:cNvPr>
          <p:cNvSpPr/>
          <p:nvPr/>
        </p:nvSpPr>
        <p:spPr>
          <a:xfrm>
            <a:off x="6627812" y="5911768"/>
            <a:ext cx="382566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A0C0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N/2 Point Trig Table </a:t>
            </a:r>
          </a:p>
          <a:p>
            <a:r>
              <a:rPr lang="en-US" dirty="0">
                <a:solidFill>
                  <a:srgbClr val="0A0C0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(N/2)log</a:t>
            </a:r>
            <a:r>
              <a:rPr lang="en-US" baseline="-25000" dirty="0">
                <a:solidFill>
                  <a:srgbClr val="0A0C0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dirty="0">
                <a:solidFill>
                  <a:srgbClr val="0A0C0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(N) Complex Twiddle Factors</a:t>
            </a: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959383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Title 1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3EB9D444-DF3A-466B-8F86-937E15684F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0612" y="88107"/>
            <a:ext cx="8229600" cy="914400"/>
          </a:xfrm>
        </p:spPr>
        <p:txBody>
          <a:bodyPr/>
          <a:lstStyle/>
          <a:p>
            <a:pPr>
              <a:defRPr/>
            </a:pPr>
            <a:r>
              <a:rPr lang="en-US" altLang="en-US" sz="4000" b="0" dirty="0">
                <a:solidFill>
                  <a:srgbClr val="0A0C0E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en-US" sz="4000" b="0" baseline="30000" dirty="0">
                <a:solidFill>
                  <a:srgbClr val="0A0C0E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25</a:t>
            </a:r>
            <a:r>
              <a:rPr lang="en-US" altLang="en-US" sz="4000" b="0" dirty="0">
                <a:solidFill>
                  <a:srgbClr val="0A0C0E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=(2</a:t>
            </a:r>
            <a:r>
              <a:rPr lang="en-US" altLang="en-US" sz="4000" b="0" baseline="30000" dirty="0">
                <a:solidFill>
                  <a:srgbClr val="0A0C0E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13</a:t>
            </a:r>
            <a:r>
              <a:rPr lang="en-US" altLang="en-US" sz="4000" b="0" dirty="0">
                <a:solidFill>
                  <a:srgbClr val="0A0C0E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)(2</a:t>
            </a:r>
            <a:r>
              <a:rPr lang="en-US" altLang="en-US" sz="4000" b="0" baseline="30000" dirty="0">
                <a:solidFill>
                  <a:srgbClr val="0A0C0E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r>
            <a:r>
              <a:rPr lang="en-US" altLang="en-US" sz="4000" b="0" dirty="0">
                <a:solidFill>
                  <a:srgbClr val="0A0C0E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)=33,554,432 Point FFT</a:t>
            </a:r>
          </a:p>
        </p:txBody>
      </p:sp>
      <p:sp>
        <p:nvSpPr>
          <p:cNvPr id="121859" name="Slide Number Placeholder 5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26423CA5-FA4E-4301-AD31-38D2263D1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11580812" y="5715000"/>
            <a:ext cx="706437" cy="365125"/>
          </a:xfrm>
          <a:noFill/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FontTx/>
              <a:buNone/>
            </a:pPr>
            <a:fld id="{5423667F-13D8-4494-A048-2CA31544BE86}" type="slidenum">
              <a:rPr lang="en-US" altLang="en-US" sz="1800">
                <a:latin typeface="Comic Sans MS" panose="030F0702030302020204" pitchFamily="66" charset="0"/>
              </a:rPr>
              <a:pPr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t>68</a:t>
            </a:fld>
            <a:endParaRPr lang="en-US" altLang="en-US" sz="1800" dirty="0">
              <a:latin typeface="Comic Sans MS" panose="030F0702030302020204" pitchFamily="66" charset="0"/>
            </a:endParaRPr>
          </a:p>
        </p:txBody>
      </p:sp>
      <p:graphicFrame>
        <p:nvGraphicFramePr>
          <p:cNvPr id="121860" name="Object 3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2C92FC98-A1B0-4624-BDEC-5984DB6E3E45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1446212" y="2200383"/>
          <a:ext cx="9414427" cy="4032250"/>
        </p:xfrm>
        <a:graphic>
          <a:graphicData uri="http://schemas.openxmlformats.org/presentationml/2006/ole">
            <p:oleObj spid="_x0000_s182311" name="CorelDRAW" r:id="rId3" imgW="9656064" imgH="4133088" progId="CorelDRAW.Graphic.10">
              <p:link updateAutomatic="1"/>
            </p:oleObj>
          </a:graphicData>
        </a:graphic>
      </p:graphicFrame>
      <p:sp>
        <p:nvSpPr>
          <p:cNvPr id="2" name="TextBox 4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EE2789A4-B5BF-45CB-B885-F69018322D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5813" y="1447801"/>
            <a:ext cx="1415772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r>
              <a:rPr lang="en-US" altLang="en-US" sz="1800" dirty="0">
                <a:solidFill>
                  <a:srgbClr val="C00000"/>
                </a:solidFill>
              </a:rPr>
              <a:t>   </a:t>
            </a:r>
            <a:r>
              <a:rPr lang="en-US" altLang="en-US" sz="18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AMDAHL</a:t>
            </a:r>
          </a:p>
          <a:p>
            <a:pPr>
              <a:spcBef>
                <a:spcPct val="0"/>
              </a:spcBef>
              <a:buFontTx/>
              <a:buNone/>
              <a:defRPr/>
            </a:pPr>
            <a:r>
              <a:rPr lang="en-US" altLang="en-US" sz="1800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Jodrell</a:t>
            </a:r>
            <a:r>
              <a:rPr lang="en-US" altLang="en-US" sz="18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Bank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FEC09D9A-1839-415D-90BF-DAE1AE0AF6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66013" y="1524001"/>
            <a:ext cx="1718227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r>
              <a:rPr lang="en-US" altLang="en-US" sz="18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Minor Problem: </a:t>
            </a:r>
          </a:p>
          <a:p>
            <a:pPr>
              <a:spcBef>
                <a:spcPct val="0"/>
              </a:spcBef>
              <a:buFontTx/>
              <a:buNone/>
              <a:defRPr/>
            </a:pPr>
            <a:r>
              <a:rPr lang="en-US" altLang="en-US" sz="18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 Didn’t Work!</a:t>
            </a: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40036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5" dur="2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7" dur="2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Title 1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6212C42E-FBC9-4106-95D8-C4F725815F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8212" y="152400"/>
            <a:ext cx="6870700" cy="609600"/>
          </a:xfrm>
        </p:spPr>
        <p:txBody>
          <a:bodyPr/>
          <a:lstStyle/>
          <a:p>
            <a:pPr algn="ctr">
              <a:defRPr/>
            </a:pPr>
            <a:r>
              <a:rPr lang="en-US" altLang="en-US" sz="3600" b="0" dirty="0">
                <a:solidFill>
                  <a:srgbClr val="0033C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35,225,190 Point FFT</a:t>
            </a:r>
          </a:p>
        </p:txBody>
      </p:sp>
      <p:sp>
        <p:nvSpPr>
          <p:cNvPr id="126979" name="Slide Number Placeholder 4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C16FC70F-1788-46B2-A281-78C46CF59E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11496211" y="5715000"/>
            <a:ext cx="706437" cy="365125"/>
          </a:xfrm>
          <a:noFill/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FontTx/>
              <a:buNone/>
            </a:pPr>
            <a:fld id="{C45ADEDF-85FA-41C1-92B9-017F8FC6DBEE}" type="slidenum">
              <a:rPr lang="en-US" altLang="en-US" sz="1800">
                <a:latin typeface="Comic Sans MS" panose="030F0702030302020204" pitchFamily="66" charset="0"/>
              </a:rPr>
              <a:pPr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t>69</a:t>
            </a:fld>
            <a:endParaRPr lang="en-US" altLang="en-US" sz="1800">
              <a:latin typeface="Comic Sans MS" panose="030F0702030302020204" pitchFamily="66" charset="0"/>
            </a:endParaRPr>
          </a:p>
        </p:txBody>
      </p:sp>
      <p:graphicFrame>
        <p:nvGraphicFramePr>
          <p:cNvPr id="126980" name="Object 2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16DF77EF-7961-4F28-8F4C-DB1790AFD27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898097061"/>
              </p:ext>
            </p:extLst>
          </p:nvPr>
        </p:nvGraphicFramePr>
        <p:xfrm>
          <a:off x="2935232" y="821883"/>
          <a:ext cx="5943600" cy="5888648"/>
        </p:xfrm>
        <a:graphic>
          <a:graphicData uri="http://schemas.openxmlformats.org/presentationml/2006/ole">
            <p:oleObj spid="_x0000_s183335" name="CorelDRAW" r:id="rId3" imgW="6016752" imgH="5958840" progId="CorelDRAW.Graphic.10">
              <p:link updateAutomatic="1"/>
            </p:oleObj>
          </a:graphicData>
        </a:graphic>
      </p:graphicFrame>
      <p:sp>
        <p:nvSpPr>
          <p:cNvPr id="2" name="TextBox 3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E21D2A31-6FD5-4A2F-B15C-D430127F0C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85213" y="4267201"/>
            <a:ext cx="1236236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r>
              <a:rPr lang="en-US" altLang="en-US" sz="18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Short FFT</a:t>
            </a:r>
          </a:p>
          <a:p>
            <a:pPr>
              <a:spcBef>
                <a:spcPct val="0"/>
              </a:spcBef>
              <a:buFontTx/>
              <a:buNone/>
              <a:defRPr/>
            </a:pPr>
            <a:r>
              <a:rPr lang="en-US" altLang="en-US" sz="18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Algorithms</a:t>
            </a:r>
          </a:p>
          <a:p>
            <a:pPr>
              <a:spcBef>
                <a:spcPct val="0"/>
              </a:spcBef>
              <a:buFontTx/>
              <a:buNone/>
              <a:defRPr/>
            </a:pPr>
            <a:r>
              <a:rPr lang="en-US" altLang="en-US" sz="18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Trig Table</a:t>
            </a:r>
          </a:p>
          <a:p>
            <a:pPr>
              <a:spcBef>
                <a:spcPct val="0"/>
              </a:spcBef>
              <a:buFontTx/>
              <a:buNone/>
              <a:defRPr/>
            </a:pPr>
            <a:r>
              <a:rPr lang="en-US" altLang="en-US" sz="18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87 Values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6A8C1232-D420-4733-8C39-A0FBAD17EC7C}"/>
              </a:ext>
            </a:extLst>
          </p:cNvPr>
          <p:cNvSpPr txBox="1"/>
          <p:nvPr/>
        </p:nvSpPr>
        <p:spPr>
          <a:xfrm>
            <a:off x="1522412" y="4648200"/>
            <a:ext cx="16626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Short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Winograd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FFT Algorithms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A0895944-87FD-4896-9AC0-AFDEB0C0E654}"/>
              </a:ext>
            </a:extLst>
          </p:cNvPr>
          <p:cNvSpPr txBox="1"/>
          <p:nvPr/>
        </p:nvSpPr>
        <p:spPr>
          <a:xfrm>
            <a:off x="4284632" y="1960602"/>
            <a:ext cx="3244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Prime-Factor FFT, No Trig Table</a:t>
            </a: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476763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9C67EA31-1C0C-4842-83B3-2EEC4B2E713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41412" y="685800"/>
            <a:ext cx="10591800" cy="7620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altLang="en-US" sz="3600" b="0" dirty="0">
                <a:solidFill>
                  <a:srgbClr val="0A0C0E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Power Spectrum Estimation of Random Signals with FFT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DE99C3C6-8B10-4BE4-9252-5BC39508012E}"/>
              </a:ext>
            </a:extLst>
          </p:cNvPr>
          <p:cNvSpPr txBox="1"/>
          <p:nvPr/>
        </p:nvSpPr>
        <p:spPr>
          <a:xfrm>
            <a:off x="4005207" y="2366963"/>
            <a:ext cx="1455848" cy="9233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dirty="0">
                <a:solidFill>
                  <a:srgbClr val="0A0C0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Coherent </a:t>
            </a:r>
          </a:p>
          <a:p>
            <a:pPr algn="ctr">
              <a:defRPr/>
            </a:pPr>
            <a:r>
              <a:rPr lang="en-US" dirty="0">
                <a:solidFill>
                  <a:srgbClr val="0A0C0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Average </a:t>
            </a:r>
          </a:p>
          <a:p>
            <a:pPr algn="ctr">
              <a:defRPr/>
            </a:pPr>
            <a:r>
              <a:rPr lang="en-US" dirty="0">
                <a:solidFill>
                  <a:srgbClr val="0A0C0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(6dB/Double)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CAF138CF-E165-41B2-AB5B-53F43F33AF26}"/>
              </a:ext>
            </a:extLst>
          </p:cNvPr>
          <p:cNvSpPr/>
          <p:nvPr/>
        </p:nvSpPr>
        <p:spPr>
          <a:xfrm>
            <a:off x="6170613" y="2389189"/>
            <a:ext cx="1660525" cy="92392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defRPr/>
            </a:pPr>
            <a:r>
              <a:rPr lang="en-US" dirty="0">
                <a:solidFill>
                  <a:srgbClr val="0A0C0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Incoherent </a:t>
            </a:r>
          </a:p>
          <a:p>
            <a:pPr algn="ctr">
              <a:defRPr/>
            </a:pPr>
            <a:r>
              <a:rPr lang="en-US" dirty="0">
                <a:solidFill>
                  <a:srgbClr val="0A0C0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Average</a:t>
            </a:r>
          </a:p>
          <a:p>
            <a:pPr algn="ctr">
              <a:defRPr/>
            </a:pPr>
            <a:r>
              <a:rPr lang="en-US" dirty="0">
                <a:solidFill>
                  <a:srgbClr val="0A0C0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(3dB/Double)</a:t>
            </a:r>
            <a:r>
              <a:rPr lang="en-US" dirty="0">
                <a:solidFill>
                  <a:srgbClr val="0033CC"/>
                </a:solidFill>
              </a:rPr>
              <a:t> </a:t>
            </a:r>
          </a:p>
        </p:txBody>
      </p:sp>
      <p:sp>
        <p:nvSpPr>
          <p:cNvPr id="41989" name="Rectangle 3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37D1D780-13CA-4D0A-B192-7E2ED0E36D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99849" y="5791200"/>
            <a:ext cx="4667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FontTx/>
              <a:buNone/>
            </a:pPr>
            <a:fld id="{B13FC90F-7462-47F8-A977-140554963792}" type="slidenum">
              <a:rPr lang="en-US" altLang="en-US" sz="1800">
                <a:latin typeface="Comic Sans MS" panose="030F0702030302020204" pitchFamily="66" charset="0"/>
              </a:rPr>
              <a:pPr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t>7</a:t>
            </a:fld>
            <a:endParaRPr lang="en-US" altLang="en-US" sz="1800" dirty="0">
              <a:latin typeface="Comic Sans MS" panose="030F0702030302020204" pitchFamily="66" charset="0"/>
            </a:endParaRPr>
          </a:p>
        </p:txBody>
      </p:sp>
      <p:pic>
        <p:nvPicPr>
          <p:cNvPr id="41990" name="Picture 16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93B4F5B8-AB5F-40B3-871E-FB62F84823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595438" y="2971800"/>
            <a:ext cx="8818563" cy="2667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929949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AC554DBD-F783-4AE1-9901-D26F7A5B33D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pPr/>
              <a:t>70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A03FAB71-74E7-4E64-979E-30B3E459AD38}"/>
              </a:ext>
            </a:extLst>
          </p:cNvPr>
          <p:cNvSpPr txBox="1"/>
          <p:nvPr/>
        </p:nvSpPr>
        <p:spPr>
          <a:xfrm>
            <a:off x="4265612" y="914400"/>
            <a:ext cx="40841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RECOMMENDATION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5A1247F5-347F-468E-9EEF-8FAD885DF18F}"/>
              </a:ext>
            </a:extLst>
          </p:cNvPr>
          <p:cNvSpPr txBox="1"/>
          <p:nvPr/>
        </p:nvSpPr>
        <p:spPr>
          <a:xfrm>
            <a:off x="1661386" y="1905000"/>
            <a:ext cx="9678868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Consider Use of the Good-Thomas (Prime-Factor) Fast Fourier Transforms</a:t>
            </a:r>
          </a:p>
          <a:p>
            <a:pPr algn="ctr"/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 embedded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Winograd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Short FFT Algorithms</a:t>
            </a:r>
          </a:p>
          <a:p>
            <a:pPr algn="ctr"/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 Opposed to the ubiquitous Cooley-Tukey FFT algorithm.</a:t>
            </a:r>
          </a:p>
          <a:p>
            <a:pPr algn="ctr"/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You will save machine cycles, memory, and power.</a:t>
            </a:r>
          </a:p>
          <a:p>
            <a:pPr algn="ctr"/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Particularly important in battery operated equipment  </a:t>
            </a: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950446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42" name="Picture 2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AFC86CE2-30D6-4A19-8C3B-3080C3276E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911475" y="0"/>
            <a:ext cx="6127750" cy="662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43" name="Slide Number Placeholder 2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CBE2D8A4-DB8E-46E2-81C8-AD278F00A9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11580812" y="5791200"/>
            <a:ext cx="608013" cy="365125"/>
          </a:xfrm>
          <a:noFill/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FontTx/>
              <a:buNone/>
            </a:pPr>
            <a:fld id="{4C5505AE-1D81-4D5C-A37B-6E0702286CA7}" type="slidenum">
              <a:rPr lang="en-US" altLang="en-US" sz="1800">
                <a:latin typeface="Comic Sans MS" panose="030F0702030302020204" pitchFamily="66" charset="0"/>
              </a:rPr>
              <a:pPr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t>71</a:t>
            </a:fld>
            <a:endParaRPr lang="en-US" altLang="en-US" sz="1800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756558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8066" name="Object 2"/>
          <p:cNvGraphicFramePr>
            <a:graphicFrameLocks noGrp="1" noChangeAspect="1"/>
          </p:cNvGraphicFramePr>
          <p:nvPr>
            <p:ph/>
          </p:nvPr>
        </p:nvGraphicFramePr>
        <p:xfrm>
          <a:off x="3351212" y="228600"/>
          <a:ext cx="5334000" cy="6400800"/>
        </p:xfrm>
        <a:graphic>
          <a:graphicData uri="http://schemas.openxmlformats.org/presentationml/2006/ole">
            <p:oleObj spid="_x0000_s72764" name="CorelDRAW" r:id="rId3" imgW="4434840" imgH="6394704" progId="">
              <p:embed/>
            </p:oleObj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112D45A7-3CC2-42C2-8D6E-383A6E623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4E923B-9B2F-4A6E-A71A-D9CFF0211B6A}" type="slidenum">
              <a:rPr lang="en-US" sz="1600" smtClean="0"/>
              <a:pPr>
                <a:defRPr/>
              </a:pPr>
              <a:t>72</a:t>
            </a:fld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4254844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892" name="Picture 4" descr="superma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370012" y="533400"/>
            <a:ext cx="4089566" cy="587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5893" name="Picture 5" descr="Superman_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313295" y="4038600"/>
            <a:ext cx="3707434" cy="2076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5895" name="Text Box 7"/>
          <p:cNvSpPr txBox="1">
            <a:spLocks noChangeArrowheads="1"/>
          </p:cNvSpPr>
          <p:nvPr/>
        </p:nvSpPr>
        <p:spPr bwMode="auto">
          <a:xfrm>
            <a:off x="6780212" y="3124200"/>
            <a:ext cx="435503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dirty="0">
                <a:solidFill>
                  <a:srgbClr val="0033CC"/>
                </a:solidFill>
                <a:latin typeface="Tahoma" pitchFamily="34" charset="0"/>
              </a:rPr>
              <a:t>Is Open For Questions</a:t>
            </a:r>
            <a:r>
              <a:rPr lang="en-US" altLang="en-US" dirty="0">
                <a:latin typeface="Tahoma" pitchFamily="34" charset="0"/>
              </a:rPr>
              <a:t> </a:t>
            </a:r>
          </a:p>
        </p:txBody>
      </p:sp>
      <p:sp>
        <p:nvSpPr>
          <p:cNvPr id="5939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580812" y="5785866"/>
            <a:ext cx="608013" cy="329184"/>
          </a:xfrm>
          <a:noFill/>
          <a:ln/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55D7547A-B924-47F8-93AE-F84EDBECF153}" type="slidenum">
              <a:rPr lang="en-US" altLang="en-US" sz="2000" smtClean="0">
                <a:solidFill>
                  <a:srgbClr val="0A0C0E"/>
                </a:solidFill>
              </a:rPr>
              <a:pPr eaLnBrk="1" hangingPunct="1">
                <a:spcBef>
                  <a:spcPct val="0"/>
                </a:spcBef>
                <a:buFontTx/>
                <a:buNone/>
              </a:pPr>
              <a:t>73</a:t>
            </a:fld>
            <a:endParaRPr lang="en-US" altLang="en-US" sz="2000" dirty="0">
              <a:solidFill>
                <a:srgbClr val="0A0C0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313294" y="547688"/>
            <a:ext cx="3048318" cy="2554545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>
              <a:defRPr/>
            </a:pPr>
            <a:r>
              <a:rPr lang="en-US" sz="4000" spc="50" dirty="0">
                <a:ln w="11430"/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SOFTWARE</a:t>
            </a:r>
          </a:p>
          <a:p>
            <a:pPr algn="ctr">
              <a:defRPr/>
            </a:pPr>
            <a:r>
              <a:rPr lang="en-US" sz="4000" spc="50" dirty="0">
                <a:ln w="11430"/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DEFINED</a:t>
            </a:r>
          </a:p>
          <a:p>
            <a:pPr algn="ctr">
              <a:defRPr/>
            </a:pPr>
            <a:r>
              <a:rPr lang="en-US" sz="4000" spc="50" dirty="0">
                <a:ln w="11430"/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RADIO</a:t>
            </a:r>
          </a:p>
          <a:p>
            <a:pPr algn="ctr">
              <a:defRPr/>
            </a:pPr>
            <a:r>
              <a:rPr lang="en-US" sz="4000" spc="50" dirty="0">
                <a:ln w="11430"/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MAN</a:t>
            </a:r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370012" y="547688"/>
            <a:ext cx="4114959" cy="586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124949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3000"/>
                                        <p:tgtEl>
                                          <p:spTgt spid="1658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13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658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658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658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1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1000"/>
                                        <p:tgtEl>
                                          <p:spTgt spid="1658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70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3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589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Number Placeholder 1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9A758E5D-1B0B-49E3-B9AC-29E67A1832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11504612" y="5791200"/>
            <a:ext cx="742951" cy="365125"/>
          </a:xfrm>
          <a:noFill/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FontTx/>
              <a:buNone/>
            </a:pPr>
            <a:fld id="{02F6862F-AFF5-476E-8DE1-6A8838E5C511}" type="slidenum">
              <a:rPr lang="en-US" altLang="en-US" sz="1800">
                <a:latin typeface="Comic Sans MS" panose="030F0702030302020204" pitchFamily="66" charset="0"/>
              </a:rPr>
              <a:pPr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t>8</a:t>
            </a:fld>
            <a:endParaRPr lang="en-US" altLang="en-US" sz="1800" dirty="0">
              <a:latin typeface="Comic Sans MS" panose="030F0702030302020204" pitchFamily="66" charset="0"/>
            </a:endParaRPr>
          </a:p>
        </p:txBody>
      </p:sp>
      <p:pic>
        <p:nvPicPr>
          <p:cNvPr id="58371" name="Picture 2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88903A3C-CE9D-499F-9506-3D0BC91A61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436812" y="1295400"/>
            <a:ext cx="7361238" cy="419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8372" name="TextBox 2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BA6A8386-0410-4001-A59C-4BB9E310D7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51212" y="304800"/>
            <a:ext cx="572669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2800" b="0" dirty="0">
                <a:solidFill>
                  <a:srgbClr val="0A0C0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Window to Suppress Boundary Effects</a:t>
            </a:r>
          </a:p>
        </p:txBody>
      </p:sp>
      <p:sp>
        <p:nvSpPr>
          <p:cNvPr id="58373" name="TextBox 3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7EF7AAED-8D76-47D6-B6B7-6C498E3543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28013" y="3336925"/>
            <a:ext cx="1370013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600" b="0" dirty="0">
                <a:cs typeface="Arial" panose="020B0604020202020204" pitchFamily="34" charset="0"/>
              </a:rPr>
              <a:t>Missing Data</a:t>
            </a:r>
          </a:p>
        </p:txBody>
      </p:sp>
      <p:cxnSp>
        <p:nvCxnSpPr>
          <p:cNvPr id="58374" name="Straight Arrow Connector 5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9CD4F3A9-8437-47E4-AFE6-18D46C2A44AB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7466012" y="3505200"/>
            <a:ext cx="668338" cy="450850"/>
          </a:xfrm>
          <a:prstGeom prst="straightConnector1">
            <a:avLst/>
          </a:prstGeom>
          <a:noFill/>
          <a:ln w="19050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419204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Slide Number Placeholder 1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17B1593C-6FC3-4518-92C2-67F9E07FE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11580812" y="5724830"/>
            <a:ext cx="762001" cy="365125"/>
          </a:xfrm>
          <a:noFill/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FontTx/>
              <a:buNone/>
            </a:pPr>
            <a:fld id="{B525F3D5-6967-4530-ADAD-AE9EA4D04C6F}" type="slidenum">
              <a:rPr lang="en-US" altLang="en-US" sz="1800">
                <a:latin typeface="Comic Sans MS" panose="030F0702030302020204" pitchFamily="66" charset="0"/>
              </a:rPr>
              <a:pPr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t>9</a:t>
            </a:fld>
            <a:endParaRPr lang="en-US" altLang="en-US" sz="1800" dirty="0">
              <a:latin typeface="Comic Sans MS" panose="030F0702030302020204" pitchFamily="66" charset="0"/>
            </a:endParaRPr>
          </a:p>
        </p:txBody>
      </p:sp>
      <p:pic>
        <p:nvPicPr>
          <p:cNvPr id="59395" name="Picture 2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16F6C25A-10EC-49C2-B93D-D4911299A3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741612" y="962026"/>
            <a:ext cx="7010400" cy="5091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9396" name="TextBox 3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40CC801B-F3DB-4B81-B6B7-59ECF163F7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65613" y="152400"/>
            <a:ext cx="321434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r>
              <a:rPr lang="en-US" altLang="en-US" sz="2800" dirty="0">
                <a:solidFill>
                  <a:srgbClr val="0A0C0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How Much Overlap?</a:t>
            </a: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201099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hermal">
  <a:themeElements>
    <a:clrScheme name="Thermal">
      <a:dk1>
        <a:srgbClr val="4D5B6B"/>
      </a:dk1>
      <a:lt1>
        <a:srgbClr val="FFFFFF"/>
      </a:lt1>
      <a:dk2>
        <a:srgbClr val="675D59"/>
      </a:dk2>
      <a:lt2>
        <a:srgbClr val="E8DED8"/>
      </a:lt2>
      <a:accent1>
        <a:srgbClr val="FF7605"/>
      </a:accent1>
      <a:accent2>
        <a:srgbClr val="7F7F7F"/>
      </a:accent2>
      <a:accent3>
        <a:srgbClr val="7F5185"/>
      </a:accent3>
      <a:accent4>
        <a:srgbClr val="89AAD3"/>
      </a:accent4>
      <a:accent5>
        <a:srgbClr val="8F5B4B"/>
      </a:accent5>
      <a:accent6>
        <a:srgbClr val="C84340"/>
      </a:accent6>
      <a:hlink>
        <a:srgbClr val="89AAD3"/>
      </a:hlink>
      <a:folHlink>
        <a:srgbClr val="795185"/>
      </a:folHlink>
    </a:clrScheme>
    <a:fontScheme name="Thermal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ermal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63500" dist="38100" dir="81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101600" dist="63500" dir="8100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3000000"/>
            </a:lightRig>
          </a:scene3d>
          <a:sp3d>
            <a:bevelT h="1905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lumMod val="125000"/>
              </a:schemeClr>
            </a:gs>
            <a:gs pos="55000">
              <a:schemeClr val="phClr">
                <a:shade val="100000"/>
                <a:satMod val="100000"/>
                <a:lumMod val="100000"/>
              </a:schemeClr>
            </a:gs>
            <a:gs pos="100000">
              <a:schemeClr val="phClr">
                <a:shade val="90000"/>
                <a:satMod val="300000"/>
                <a:lumMod val="95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80000"/>
              </a:schemeClr>
              <a:schemeClr val="phClr">
                <a:tint val="98000"/>
                <a:satMod val="13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Continental_16x9">
      <a:dk1>
        <a:srgbClr val="545454"/>
      </a:dk1>
      <a:lt1>
        <a:sysClr val="window" lastClr="FFFFFF"/>
      </a:lt1>
      <a:dk2>
        <a:srgbClr val="000000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Continental_16x9">
      <a:dk1>
        <a:srgbClr val="545454"/>
      </a:dk1>
      <a:lt1>
        <a:sysClr val="window" lastClr="FFFFFF"/>
      </a:lt1>
      <a:dk2>
        <a:srgbClr val="000000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42411F04-4D52-442C-8C0A-5514FA73E44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2453</Words>
  <Application>Microsoft Office PowerPoint</Application>
  <PresentationFormat>Custom</PresentationFormat>
  <Paragraphs>525</Paragraphs>
  <Slides>73</Slides>
  <Notes>2</Notes>
  <HiddenSlides>0</HiddenSlides>
  <MMClips>0</MMClips>
  <ScaleCrop>false</ScaleCrop>
  <HeadingPairs>
    <vt:vector size="8" baseType="variant">
      <vt:variant>
        <vt:lpstr>Design Template</vt:lpstr>
      </vt:variant>
      <vt:variant>
        <vt:i4>1</vt:i4>
      </vt:variant>
      <vt:variant>
        <vt:lpstr>Links</vt:lpstr>
      </vt:variant>
      <vt:variant>
        <vt:i4>2</vt:i4>
      </vt:variant>
      <vt:variant>
        <vt:lpstr>Embedded OLE Servers</vt:lpstr>
      </vt:variant>
      <vt:variant>
        <vt:i4>3</vt:i4>
      </vt:variant>
      <vt:variant>
        <vt:lpstr>Slide Titles</vt:lpstr>
      </vt:variant>
      <vt:variant>
        <vt:i4>73</vt:i4>
      </vt:variant>
    </vt:vector>
  </HeadingPairs>
  <TitlesOfParts>
    <vt:vector size="79" baseType="lpstr">
      <vt:lpstr>Thermal</vt:lpstr>
      <vt:lpstr>C:\Users\fred\Documents\corel_files\fft_map2.cdr\Page:1</vt:lpstr>
      <vt:lpstr>C:\Users\fred\Documents\corel_files\fft_map3.cdr\Page:1</vt:lpstr>
      <vt:lpstr>CorelDRAW</vt:lpstr>
      <vt:lpstr>CorelPhotoPaint.Image.10</vt:lpstr>
      <vt:lpstr>Equation</vt:lpstr>
      <vt:lpstr>Slide 1</vt:lpstr>
      <vt:lpstr>Slide 2</vt:lpstr>
      <vt:lpstr>Spectral Estimation in Noise (Need for Ensemble Averaging)</vt:lpstr>
      <vt:lpstr>Slide 4</vt:lpstr>
      <vt:lpstr>Slide 5</vt:lpstr>
      <vt:lpstr>Slide 6</vt:lpstr>
      <vt:lpstr>Power Spectrum Estimation of Random Signals with FFT</vt:lpstr>
      <vt:lpstr>Slide 8</vt:lpstr>
      <vt:lpstr>Slide 9</vt:lpstr>
      <vt:lpstr>Slide 10</vt:lpstr>
      <vt:lpstr>Slide 11</vt:lpstr>
      <vt:lpstr>Windows  Trade Increased Spectral Main Lobe Width for  Reduced Level Spectral Side Lobes</vt:lpstr>
      <vt:lpstr>Slide 13</vt:lpstr>
      <vt:lpstr>N Point Smooth Window: BW is 4-Times Width of Rectangle Window 4N Point Smooth Window: BW is Equal to Width of Rectangle Window </vt:lpstr>
      <vt:lpstr>Successive Non Overlapped Window Intervals of Length N  Overlapped Window Intervals of Length 4N,  and 4-to-1 Folded (or Aliased) Window Intervals      Folded Window is a Polyphase Partition </vt:lpstr>
      <vt:lpstr>4-N Point Window Folded 4-to-1 by Poly-Phase Partition as Input to N-Point FFT</vt:lpstr>
      <vt:lpstr>Slide 17</vt:lpstr>
      <vt:lpstr>Slide 18</vt:lpstr>
      <vt:lpstr>2’s Complement Arithmetic; DC Bias</vt:lpstr>
      <vt:lpstr> Algorithmic (Arithmetic) Noise Sources:  Scaling of Processing Gain, Scaling of Products, and Quantized Coefficients   </vt:lpstr>
      <vt:lpstr>Slide 21</vt:lpstr>
      <vt:lpstr>Frequency Dependent Noise of FFT Algorithm </vt:lpstr>
      <vt:lpstr>Effect of Scaling on Dynamic Range of FFT</vt:lpstr>
      <vt:lpstr>Slide 24</vt:lpstr>
      <vt:lpstr>When Filter Reduces Bandwidth System Should Reduce Sample Rate</vt:lpstr>
      <vt:lpstr>Out-of-Band Spectral Side Lobe Levels and Side-Lobe Folding into Passband Due to Sample Rate Reduction</vt:lpstr>
      <vt:lpstr>Don’t Use Equal Ripple Stop Band! Even Though it is Optimum in the Chebyshev Sense (Not Good for System Performance)</vt:lpstr>
      <vt:lpstr>Slide 28</vt:lpstr>
      <vt:lpstr>Slide 29</vt:lpstr>
      <vt:lpstr>Slide 30</vt:lpstr>
      <vt:lpstr>Decision Aided Acquisition</vt:lpstr>
      <vt:lpstr>BPSK Phase Error</vt:lpstr>
      <vt:lpstr>BPSK Phase Error</vt:lpstr>
      <vt:lpstr>Phase Detectors for Modulated BPSK</vt:lpstr>
      <vt:lpstr>Phase Detectors for Modulated QPSK</vt:lpstr>
      <vt:lpstr>Slide 36</vt:lpstr>
      <vt:lpstr>QPSK S-Curve as Function of SNR </vt:lpstr>
      <vt:lpstr>Slide 38</vt:lpstr>
      <vt:lpstr>BPSK Large SNR Approximation to ML</vt:lpstr>
      <vt:lpstr>BPSK Large SNR Approximation to ML</vt:lpstr>
      <vt:lpstr>BPSK ML Carrier Recovery Loop</vt:lpstr>
      <vt:lpstr>BPSK ML Carrier Recovery Loop</vt:lpstr>
      <vt:lpstr>BPSK Large SNR Approximation to ML</vt:lpstr>
      <vt:lpstr>BPSK Large SNR Approximation to ML</vt:lpstr>
      <vt:lpstr>BPSK ML Carrier Recovery Loop</vt:lpstr>
      <vt:lpstr>BPSK ML Carrier Recovery Loop</vt:lpstr>
      <vt:lpstr>Slide 47</vt:lpstr>
      <vt:lpstr>Slide 48</vt:lpstr>
      <vt:lpstr>Phobia Glossary (from the Los Angeles Times) Authorities say a seemingly endless variety of objects or phenomenon can trigger phobias. Most of them – like fear of heights, or fear of water – do not incapacitate an individual.  Others do. Some phobias are unique to individuals; most others have appeared frequently enough to have been given a name. Below is a list of medically recognized phobias, with their Latin or Greek names presented first, followed by their English translation.</vt:lpstr>
      <vt:lpstr>Slide 50</vt:lpstr>
      <vt:lpstr>Slide 51</vt:lpstr>
      <vt:lpstr>FFT-TREE</vt:lpstr>
      <vt:lpstr>Inverse Fourier Transform</vt:lpstr>
      <vt:lpstr>The Fourier Transform</vt:lpstr>
      <vt:lpstr>Cascade Inverse and Forward Fourier Transforms</vt:lpstr>
      <vt:lpstr>Cascade Forward and Inverse Fourier Transforms</vt:lpstr>
      <vt:lpstr>Slide 57</vt:lpstr>
      <vt:lpstr>Slide 58</vt:lpstr>
      <vt:lpstr>Slide 59</vt:lpstr>
      <vt:lpstr>Slide 60</vt:lpstr>
      <vt:lpstr>Zero-Packed Data Has Replica Spectra</vt:lpstr>
      <vt:lpstr>Cooley-Tukey Index Mapping</vt:lpstr>
      <vt:lpstr>Lexicographic (In Natural Order) Mapping</vt:lpstr>
      <vt:lpstr>Replica Spectra of Zero-Packed Data:  Perform 3-to-1 Down-Sample of Spectrum to Alias Zero-Packed Time Series</vt:lpstr>
      <vt:lpstr>Good-Thomas Index Mapping</vt:lpstr>
      <vt:lpstr>Slide 66</vt:lpstr>
      <vt:lpstr>Comparison of FFT Algorithms  (Complex Input Data)</vt:lpstr>
      <vt:lpstr>225=(213)(212)=33,554,432 Point FFT</vt:lpstr>
      <vt:lpstr>35,225,190 Point FFT</vt:lpstr>
      <vt:lpstr>Slide 70</vt:lpstr>
      <vt:lpstr>Slide 71</vt:lpstr>
      <vt:lpstr>Slide 72</vt:lpstr>
      <vt:lpstr>Slide 73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2018-12-05T23:54:50Z</dcterms:created>
  <dcterms:modified xsi:type="dcterms:W3CDTF">2018-12-05T23:55:30Z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TC028048749991</vt:lpwstr>
  </property>
</Properties>
</file>